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2" r:id="rId14"/>
    <p:sldId id="268" r:id="rId15"/>
    <p:sldId id="269" r:id="rId16"/>
    <p:sldId id="270"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rosbyna\Documents\Technology%20in%20the%20classroom\Data%20Analysis\Science%20CRCT%20Data%203rd%20grade.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crosbyna\Documents\Technology%20in%20the%20classroom\Data%20Analysis\Science%20CRCT%20Data%203rd%20grade.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crosbyna\Downloads\Science%20CRCT%20Data%203rd%20grade.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crosbyna\Documents\Technology%20in%20the%20classroom\Data%20Analysis\Science%20CRCT%20Data%203rd%20grade.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crosbyna\Documents\Technology%20in%20the%20classroom\Data%20Analysis\Science%20CRCT%20Data%203rd%20grade.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rosbyna\Documents\Technology%20in%20the%20classroom\Data%20Analysis\Science%20CRCT%20Data%203rd%20grad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crosbyna\Documents\Technology%20in%20the%20classroom\Data%20Analysis\Science%20CRCT%20Data%203rd%20grade.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crosbyna\Documents\Technology%20in%20the%20classroom\Data%20Analysis\Science%20CRCT%20Data%203rd%20grad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crosbyna\Documents\Technology%20in%20the%20classroom\Data%20Analysis\Science%20CRCT%20Data%203rd%20grade.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crosbyna\Documents\Technology%20in%20the%20classroom\Data%20Analysis\Science%20CRCT%20Data%203rd%20grade.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crosbyna\Documents\Technology%20in%20the%20classroom\Data%20Analysis\Science%20CRCT%20Data%203rd%20grade.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crosbyna\Documents\Technology%20in%20the%20classroom\Data%20Analysis\Science%20CRCT%20Data%203rd%20grade.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crosbyna\Documents\Technology%20in%20the%20classroom\Data%20Analysis\Science%20CRCT%20Data%203rd%20grade.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US"/>
              <a:t>Twin</a:t>
            </a:r>
            <a:r>
              <a:rPr lang="en-US" baseline="0"/>
              <a:t> Oaks Elementary School </a:t>
            </a:r>
            <a:r>
              <a:rPr lang="en-US"/>
              <a:t>Student Ethnic Groups 2012 - 2014</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barChart>
        <c:barDir val="bar"/>
        <c:grouping val="clustered"/>
        <c:varyColors val="0"/>
        <c:ser>
          <c:idx val="0"/>
          <c:order val="0"/>
          <c:tx>
            <c:strRef>
              <c:f>'Demographics of Students'!$A$3</c:f>
              <c:strCache>
                <c:ptCount val="1"/>
                <c:pt idx="0">
                  <c:v>2012</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c:spPr>
          <c:invertIfNegative val="0"/>
          <c:cat>
            <c:strRef>
              <c:f>'Demographics of Students'!$B$2:$G$2</c:f>
              <c:strCache>
                <c:ptCount val="6"/>
                <c:pt idx="0">
                  <c:v>Asian/Pacific Islander</c:v>
                </c:pt>
                <c:pt idx="1">
                  <c:v>Black</c:v>
                </c:pt>
                <c:pt idx="2">
                  <c:v>Hispanic</c:v>
                </c:pt>
                <c:pt idx="3">
                  <c:v>American Indian/Alaskan Native</c:v>
                </c:pt>
                <c:pt idx="4">
                  <c:v>White</c:v>
                </c:pt>
                <c:pt idx="5">
                  <c:v>Multiracial</c:v>
                </c:pt>
              </c:strCache>
            </c:strRef>
          </c:cat>
          <c:val>
            <c:numRef>
              <c:f>'Demographics of Students'!$B$3:$G$3</c:f>
              <c:numCache>
                <c:formatCode>General</c:formatCode>
                <c:ptCount val="6"/>
                <c:pt idx="0">
                  <c:v>3</c:v>
                </c:pt>
                <c:pt idx="1">
                  <c:v>42</c:v>
                </c:pt>
                <c:pt idx="2">
                  <c:v>1</c:v>
                </c:pt>
                <c:pt idx="3">
                  <c:v>0</c:v>
                </c:pt>
                <c:pt idx="4">
                  <c:v>148</c:v>
                </c:pt>
                <c:pt idx="5">
                  <c:v>5</c:v>
                </c:pt>
              </c:numCache>
            </c:numRef>
          </c:val>
        </c:ser>
        <c:ser>
          <c:idx val="1"/>
          <c:order val="1"/>
          <c:tx>
            <c:strRef>
              <c:f>'Demographics of Students'!$A$4</c:f>
              <c:strCache>
                <c:ptCount val="1"/>
                <c:pt idx="0">
                  <c:v>2013</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c:spPr>
          <c:invertIfNegative val="0"/>
          <c:cat>
            <c:strRef>
              <c:f>'Demographics of Students'!$B$2:$G$2</c:f>
              <c:strCache>
                <c:ptCount val="6"/>
                <c:pt idx="0">
                  <c:v>Asian/Pacific Islander</c:v>
                </c:pt>
                <c:pt idx="1">
                  <c:v>Black</c:v>
                </c:pt>
                <c:pt idx="2">
                  <c:v>Hispanic</c:v>
                </c:pt>
                <c:pt idx="3">
                  <c:v>American Indian/Alaskan Native</c:v>
                </c:pt>
                <c:pt idx="4">
                  <c:v>White</c:v>
                </c:pt>
                <c:pt idx="5">
                  <c:v>Multiracial</c:v>
                </c:pt>
              </c:strCache>
            </c:strRef>
          </c:cat>
          <c:val>
            <c:numRef>
              <c:f>'Demographics of Students'!$B$4:$G$4</c:f>
              <c:numCache>
                <c:formatCode>General</c:formatCode>
                <c:ptCount val="6"/>
                <c:pt idx="0">
                  <c:v>1</c:v>
                </c:pt>
                <c:pt idx="1">
                  <c:v>33</c:v>
                </c:pt>
                <c:pt idx="2">
                  <c:v>6</c:v>
                </c:pt>
                <c:pt idx="3">
                  <c:v>1</c:v>
                </c:pt>
                <c:pt idx="4">
                  <c:v>177</c:v>
                </c:pt>
                <c:pt idx="5">
                  <c:v>7</c:v>
                </c:pt>
              </c:numCache>
            </c:numRef>
          </c:val>
        </c:ser>
        <c:ser>
          <c:idx val="2"/>
          <c:order val="2"/>
          <c:tx>
            <c:strRef>
              <c:f>'Demographics of Students'!$A$5</c:f>
              <c:strCache>
                <c:ptCount val="1"/>
                <c:pt idx="0">
                  <c:v>2014</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cat>
            <c:strRef>
              <c:f>'Demographics of Students'!$B$2:$G$2</c:f>
              <c:strCache>
                <c:ptCount val="6"/>
                <c:pt idx="0">
                  <c:v>Asian/Pacific Islander</c:v>
                </c:pt>
                <c:pt idx="1">
                  <c:v>Black</c:v>
                </c:pt>
                <c:pt idx="2">
                  <c:v>Hispanic</c:v>
                </c:pt>
                <c:pt idx="3">
                  <c:v>American Indian/Alaskan Native</c:v>
                </c:pt>
                <c:pt idx="4">
                  <c:v>White</c:v>
                </c:pt>
                <c:pt idx="5">
                  <c:v>Multiracial</c:v>
                </c:pt>
              </c:strCache>
            </c:strRef>
          </c:cat>
          <c:val>
            <c:numRef>
              <c:f>'Demographics of Students'!$B$5:$G$5</c:f>
              <c:numCache>
                <c:formatCode>General</c:formatCode>
                <c:ptCount val="6"/>
                <c:pt idx="0">
                  <c:v>8</c:v>
                </c:pt>
                <c:pt idx="1">
                  <c:v>38</c:v>
                </c:pt>
                <c:pt idx="2">
                  <c:v>2</c:v>
                </c:pt>
                <c:pt idx="3">
                  <c:v>0</c:v>
                </c:pt>
                <c:pt idx="4">
                  <c:v>192</c:v>
                </c:pt>
                <c:pt idx="5">
                  <c:v>10</c:v>
                </c:pt>
              </c:numCache>
            </c:numRef>
          </c:val>
        </c:ser>
        <c:dLbls>
          <c:showLegendKey val="0"/>
          <c:showVal val="0"/>
          <c:showCatName val="0"/>
          <c:showSerName val="0"/>
          <c:showPercent val="0"/>
          <c:showBubbleSize val="0"/>
        </c:dLbls>
        <c:gapWidth val="100"/>
        <c:axId val="170311112"/>
        <c:axId val="239453232"/>
      </c:barChart>
      <c:catAx>
        <c:axId val="170311112"/>
        <c:scaling>
          <c:orientation val="minMax"/>
        </c:scaling>
        <c:delete val="0"/>
        <c:axPos val="l"/>
        <c:title>
          <c:tx>
            <c:rich>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a:t>Ethnic Group</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239453232"/>
        <c:crosses val="autoZero"/>
        <c:auto val="1"/>
        <c:lblAlgn val="ctr"/>
        <c:lblOffset val="100"/>
        <c:noMultiLvlLbl val="0"/>
      </c:catAx>
      <c:valAx>
        <c:axId val="239453232"/>
        <c:scaling>
          <c:orientation val="minMax"/>
        </c:scaling>
        <c:delete val="0"/>
        <c:axPos val="b"/>
        <c:majorGridlines>
          <c:spPr>
            <a:ln w="9525" cap="flat" cmpd="sng" algn="ctr">
              <a:solidFill>
                <a:schemeClr val="tx2">
                  <a:lumMod val="15000"/>
                  <a:lumOff val="85000"/>
                </a:schemeClr>
              </a:solidFill>
              <a:round/>
            </a:ln>
            <a:effectLst/>
          </c:spPr>
        </c:majorGridlines>
        <c:title>
          <c:tx>
            <c:rich>
              <a:bodyPr rot="0" spcFirstLastPara="1" vertOverflow="ellipsis" vert="horz" wrap="square" anchor="ctr" anchorCtr="1"/>
              <a:lstStyle/>
              <a:p>
                <a:pPr>
                  <a:defRPr sz="900" b="1" i="0" u="none" strike="noStrike" kern="1200" baseline="0">
                    <a:solidFill>
                      <a:schemeClr val="tx2"/>
                    </a:solidFill>
                    <a:latin typeface="+mn-lt"/>
                    <a:ea typeface="+mn-ea"/>
                    <a:cs typeface="+mn-cs"/>
                  </a:defRPr>
                </a:pPr>
                <a:r>
                  <a:rPr lang="en-US"/>
                  <a:t>Number</a:t>
                </a:r>
                <a:r>
                  <a:rPr lang="en-US" baseline="0"/>
                  <a:t> of Students</a:t>
                </a:r>
                <a:endParaRPr lang="en-US"/>
              </a:p>
            </c:rich>
          </c:tx>
          <c:overlay val="0"/>
          <c:spPr>
            <a:noFill/>
            <a:ln>
              <a:noFill/>
            </a:ln>
            <a:effectLst/>
          </c:spPr>
          <c:txPr>
            <a:bodyPr rot="0" spcFirstLastPara="1" vertOverflow="ellipsis" vert="horz" wrap="square" anchor="ctr" anchorCtr="1"/>
            <a:lstStyle/>
            <a:p>
              <a:pPr>
                <a:defRPr sz="900" b="1" i="0" u="none" strike="noStrike" kern="1200" baseline="0">
                  <a:solidFill>
                    <a:schemeClr val="tx2"/>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70311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Black/Non-Hispanic Student Comparison - Does Not Meet Expectations 3rd Grade CRCT Science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'Demographic Analysis'!$A$57</c:f>
              <c:strCache>
                <c:ptCount val="1"/>
                <c:pt idx="0">
                  <c:v>State </c:v>
                </c:pt>
              </c:strCache>
            </c:strRef>
          </c:tx>
          <c:spPr>
            <a:ln w="28575" cap="rnd">
              <a:solidFill>
                <a:schemeClr val="accent4">
                  <a:shade val="65000"/>
                </a:schemeClr>
              </a:solidFill>
              <a:round/>
            </a:ln>
            <a:effectLst/>
          </c:spPr>
          <c:marker>
            <c:symbol val="circle"/>
            <c:size val="5"/>
            <c:spPr>
              <a:solidFill>
                <a:schemeClr val="accent4">
                  <a:shade val="65000"/>
                </a:schemeClr>
              </a:solidFill>
              <a:ln w="9525">
                <a:solidFill>
                  <a:schemeClr val="accent4">
                    <a:shade val="65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'Demographic Analysis'!$B$56:$D$56</c:f>
              <c:numCache>
                <c:formatCode>General</c:formatCode>
                <c:ptCount val="3"/>
                <c:pt idx="0">
                  <c:v>2012</c:v>
                </c:pt>
                <c:pt idx="1">
                  <c:v>2013</c:v>
                </c:pt>
                <c:pt idx="2">
                  <c:v>2014</c:v>
                </c:pt>
              </c:numCache>
            </c:numRef>
          </c:cat>
          <c:val>
            <c:numRef>
              <c:f>'Demographic Analysis'!$B$57:$D$57</c:f>
              <c:numCache>
                <c:formatCode>General</c:formatCode>
                <c:ptCount val="3"/>
                <c:pt idx="0">
                  <c:v>36</c:v>
                </c:pt>
                <c:pt idx="1">
                  <c:v>35</c:v>
                </c:pt>
                <c:pt idx="2">
                  <c:v>36</c:v>
                </c:pt>
              </c:numCache>
            </c:numRef>
          </c:val>
          <c:smooth val="0"/>
        </c:ser>
        <c:ser>
          <c:idx val="1"/>
          <c:order val="1"/>
          <c:tx>
            <c:strRef>
              <c:f>'Demographic Analysis'!$A$58</c:f>
              <c:strCache>
                <c:ptCount val="1"/>
                <c:pt idx="0">
                  <c:v>District</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'Demographic Analysis'!$B$56:$D$56</c:f>
              <c:numCache>
                <c:formatCode>General</c:formatCode>
                <c:ptCount val="3"/>
                <c:pt idx="0">
                  <c:v>2012</c:v>
                </c:pt>
                <c:pt idx="1">
                  <c:v>2013</c:v>
                </c:pt>
                <c:pt idx="2">
                  <c:v>2014</c:v>
                </c:pt>
              </c:numCache>
            </c:numRef>
          </c:cat>
          <c:val>
            <c:numRef>
              <c:f>'Demographic Analysis'!$B$58:$D$58</c:f>
              <c:numCache>
                <c:formatCode>General</c:formatCode>
                <c:ptCount val="3"/>
                <c:pt idx="0">
                  <c:v>28</c:v>
                </c:pt>
                <c:pt idx="1">
                  <c:v>22</c:v>
                </c:pt>
                <c:pt idx="2">
                  <c:v>35</c:v>
                </c:pt>
              </c:numCache>
            </c:numRef>
          </c:val>
          <c:smooth val="0"/>
        </c:ser>
        <c:ser>
          <c:idx val="2"/>
          <c:order val="2"/>
          <c:tx>
            <c:strRef>
              <c:f>'Demographic Analysis'!$A$59</c:f>
              <c:strCache>
                <c:ptCount val="1"/>
                <c:pt idx="0">
                  <c:v>TOES</c:v>
                </c:pt>
              </c:strCache>
            </c:strRef>
          </c:tx>
          <c:spPr>
            <a:ln w="28575" cap="rnd">
              <a:solidFill>
                <a:schemeClr val="accent4">
                  <a:tint val="65000"/>
                </a:schemeClr>
              </a:solidFill>
              <a:round/>
            </a:ln>
            <a:effectLst/>
          </c:spPr>
          <c:marker>
            <c:symbol val="circle"/>
            <c:size val="5"/>
            <c:spPr>
              <a:solidFill>
                <a:schemeClr val="accent4">
                  <a:tint val="65000"/>
                </a:schemeClr>
              </a:solidFill>
              <a:ln w="9525">
                <a:solidFill>
                  <a:schemeClr val="accent4">
                    <a:tint val="65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'Demographic Analysis'!$B$56:$D$56</c:f>
              <c:numCache>
                <c:formatCode>General</c:formatCode>
                <c:ptCount val="3"/>
                <c:pt idx="0">
                  <c:v>2012</c:v>
                </c:pt>
                <c:pt idx="1">
                  <c:v>2013</c:v>
                </c:pt>
                <c:pt idx="2">
                  <c:v>2014</c:v>
                </c:pt>
              </c:numCache>
            </c:numRef>
          </c:cat>
          <c:val>
            <c:numRef>
              <c:f>'Demographic Analysis'!$B$59:$D$59</c:f>
              <c:numCache>
                <c:formatCode>General</c:formatCode>
                <c:ptCount val="3"/>
                <c:pt idx="0">
                  <c:v>36</c:v>
                </c:pt>
                <c:pt idx="1">
                  <c:v>24</c:v>
                </c:pt>
                <c:pt idx="2">
                  <c:v>37</c:v>
                </c:pt>
              </c:numCache>
            </c:numRef>
          </c:val>
          <c:smooth val="0"/>
        </c:ser>
        <c:dLbls>
          <c:dLblPos val="ctr"/>
          <c:showLegendKey val="0"/>
          <c:showVal val="1"/>
          <c:showCatName val="0"/>
          <c:showSerName val="0"/>
          <c:showPercent val="0"/>
          <c:showBubbleSize val="0"/>
        </c:dLbls>
        <c:marker val="1"/>
        <c:smooth val="0"/>
        <c:axId val="240287912"/>
        <c:axId val="240282424"/>
      </c:lineChart>
      <c:catAx>
        <c:axId val="24028791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a:t>
                </a:r>
                <a:r>
                  <a:rPr lang="en-US" baseline="0"/>
                  <a:t> Assessed</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0282424"/>
        <c:crosses val="autoZero"/>
        <c:auto val="1"/>
        <c:lblAlgn val="ctr"/>
        <c:lblOffset val="100"/>
        <c:noMultiLvlLbl val="0"/>
      </c:catAx>
      <c:valAx>
        <c:axId val="2402824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Percentage of Students</a:t>
                </a:r>
                <a:r>
                  <a:rPr lang="en-US" baseline="0"/>
                  <a:t> Not Meeting Expectations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02879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White</a:t>
            </a:r>
            <a:r>
              <a:rPr lang="en-US" baseline="0"/>
              <a:t> and Black Percent of Students Not Meeting Expectations - TOES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'[Science CRCT Data 3rd grade.xlsx]Demographic Analysis'!$A$70</c:f>
              <c:strCache>
                <c:ptCount val="1"/>
                <c:pt idx="0">
                  <c:v>White Students</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'[Science CRCT Data 3rd grade.xlsx]Demographic Analysis'!$B$69:$D$69</c:f>
              <c:numCache>
                <c:formatCode>General</c:formatCode>
                <c:ptCount val="3"/>
                <c:pt idx="0">
                  <c:v>2012</c:v>
                </c:pt>
                <c:pt idx="1">
                  <c:v>2013</c:v>
                </c:pt>
                <c:pt idx="2">
                  <c:v>2014</c:v>
                </c:pt>
              </c:numCache>
            </c:numRef>
          </c:cat>
          <c:val>
            <c:numRef>
              <c:f>'[Science CRCT Data 3rd grade.xlsx]Demographic Analysis'!$B$70:$D$70</c:f>
              <c:numCache>
                <c:formatCode>General</c:formatCode>
                <c:ptCount val="3"/>
                <c:pt idx="0">
                  <c:v>11</c:v>
                </c:pt>
                <c:pt idx="1">
                  <c:v>16</c:v>
                </c:pt>
                <c:pt idx="2">
                  <c:v>16</c:v>
                </c:pt>
              </c:numCache>
            </c:numRef>
          </c:val>
          <c:smooth val="0"/>
        </c:ser>
        <c:ser>
          <c:idx val="1"/>
          <c:order val="1"/>
          <c:tx>
            <c:strRef>
              <c:f>'[Science CRCT Data 3rd grade.xlsx]Demographic Analysis'!$A$71</c:f>
              <c:strCache>
                <c:ptCount val="1"/>
                <c:pt idx="0">
                  <c:v>Black Students</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'[Science CRCT Data 3rd grade.xlsx]Demographic Analysis'!$B$69:$D$69</c:f>
              <c:numCache>
                <c:formatCode>General</c:formatCode>
                <c:ptCount val="3"/>
                <c:pt idx="0">
                  <c:v>2012</c:v>
                </c:pt>
                <c:pt idx="1">
                  <c:v>2013</c:v>
                </c:pt>
                <c:pt idx="2">
                  <c:v>2014</c:v>
                </c:pt>
              </c:numCache>
            </c:numRef>
          </c:cat>
          <c:val>
            <c:numRef>
              <c:f>'[Science CRCT Data 3rd grade.xlsx]Demographic Analysis'!$B$71:$D$71</c:f>
              <c:numCache>
                <c:formatCode>General</c:formatCode>
                <c:ptCount val="3"/>
                <c:pt idx="0">
                  <c:v>36</c:v>
                </c:pt>
                <c:pt idx="1">
                  <c:v>24</c:v>
                </c:pt>
                <c:pt idx="2">
                  <c:v>37</c:v>
                </c:pt>
              </c:numCache>
            </c:numRef>
          </c:val>
          <c:smooth val="0"/>
        </c:ser>
        <c:dLbls>
          <c:dLblPos val="ctr"/>
          <c:showLegendKey val="0"/>
          <c:showVal val="1"/>
          <c:showCatName val="0"/>
          <c:showSerName val="0"/>
          <c:showPercent val="0"/>
          <c:showBubbleSize val="0"/>
        </c:dLbls>
        <c:smooth val="0"/>
        <c:axId val="240283600"/>
        <c:axId val="240283208"/>
      </c:lineChart>
      <c:catAx>
        <c:axId val="24028360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a:t>
                </a:r>
                <a:r>
                  <a:rPr lang="en-US" baseline="0"/>
                  <a:t> Assessed</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0283208"/>
        <c:crosses val="autoZero"/>
        <c:auto val="1"/>
        <c:lblAlgn val="ctr"/>
        <c:lblOffset val="100"/>
        <c:noMultiLvlLbl val="0"/>
      </c:catAx>
      <c:valAx>
        <c:axId val="2402832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 of Students Not</a:t>
                </a:r>
                <a:r>
                  <a:rPr lang="en-US" baseline="0"/>
                  <a:t> Meeting Expectations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0283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2014 Comparison by</a:t>
            </a:r>
            <a:r>
              <a:rPr lang="en-US" baseline="0"/>
              <a:t> Domain 3rd Grade CRCT Science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'Item Analysis'!$N$12</c:f>
              <c:strCache>
                <c:ptCount val="1"/>
                <c:pt idx="0">
                  <c:v>State</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'Item Analysis'!$O$11:$Q$11</c:f>
              <c:strCache>
                <c:ptCount val="3"/>
                <c:pt idx="0">
                  <c:v>Earth Science</c:v>
                </c:pt>
                <c:pt idx="1">
                  <c:v>Life Science</c:v>
                </c:pt>
                <c:pt idx="2">
                  <c:v>Physical Science</c:v>
                </c:pt>
              </c:strCache>
            </c:strRef>
          </c:cat>
          <c:val>
            <c:numRef>
              <c:f>'Item Analysis'!$O$12:$Q$12</c:f>
              <c:numCache>
                <c:formatCode>General</c:formatCode>
                <c:ptCount val="3"/>
                <c:pt idx="0">
                  <c:v>58</c:v>
                </c:pt>
                <c:pt idx="1">
                  <c:v>67</c:v>
                </c:pt>
                <c:pt idx="2">
                  <c:v>71</c:v>
                </c:pt>
              </c:numCache>
            </c:numRef>
          </c:val>
        </c:ser>
        <c:ser>
          <c:idx val="1"/>
          <c:order val="1"/>
          <c:tx>
            <c:strRef>
              <c:f>'Item Analysis'!$N$13</c:f>
              <c:strCache>
                <c:ptCount val="1"/>
                <c:pt idx="0">
                  <c:v>District</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'Item Analysis'!$O$11:$Q$11</c:f>
              <c:strCache>
                <c:ptCount val="3"/>
                <c:pt idx="0">
                  <c:v>Earth Science</c:v>
                </c:pt>
                <c:pt idx="1">
                  <c:v>Life Science</c:v>
                </c:pt>
                <c:pt idx="2">
                  <c:v>Physical Science</c:v>
                </c:pt>
              </c:strCache>
            </c:strRef>
          </c:cat>
          <c:val>
            <c:numRef>
              <c:f>'Item Analysis'!$O$13:$Q$13</c:f>
              <c:numCache>
                <c:formatCode>General</c:formatCode>
                <c:ptCount val="3"/>
                <c:pt idx="0">
                  <c:v>60</c:v>
                </c:pt>
                <c:pt idx="1">
                  <c:v>69</c:v>
                </c:pt>
                <c:pt idx="2">
                  <c:v>74</c:v>
                </c:pt>
              </c:numCache>
            </c:numRef>
          </c:val>
        </c:ser>
        <c:ser>
          <c:idx val="2"/>
          <c:order val="2"/>
          <c:tx>
            <c:strRef>
              <c:f>'Item Analysis'!$N$14</c:f>
              <c:strCache>
                <c:ptCount val="1"/>
                <c:pt idx="0">
                  <c:v>TOES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'Item Analysis'!$O$11:$Q$11</c:f>
              <c:strCache>
                <c:ptCount val="3"/>
                <c:pt idx="0">
                  <c:v>Earth Science</c:v>
                </c:pt>
                <c:pt idx="1">
                  <c:v>Life Science</c:v>
                </c:pt>
                <c:pt idx="2">
                  <c:v>Physical Science</c:v>
                </c:pt>
              </c:strCache>
            </c:strRef>
          </c:cat>
          <c:val>
            <c:numRef>
              <c:f>'Item Analysis'!$O$14:$Q$14</c:f>
              <c:numCache>
                <c:formatCode>General</c:formatCode>
                <c:ptCount val="3"/>
                <c:pt idx="0">
                  <c:v>59</c:v>
                </c:pt>
                <c:pt idx="1">
                  <c:v>70</c:v>
                </c:pt>
                <c:pt idx="2">
                  <c:v>74</c:v>
                </c:pt>
              </c:numCache>
            </c:numRef>
          </c:val>
        </c:ser>
        <c:dLbls>
          <c:dLblPos val="ctr"/>
          <c:showLegendKey val="0"/>
          <c:showVal val="1"/>
          <c:showCatName val="0"/>
          <c:showSerName val="0"/>
          <c:showPercent val="0"/>
          <c:showBubbleSize val="0"/>
        </c:dLbls>
        <c:gapWidth val="219"/>
        <c:overlap val="-27"/>
        <c:axId val="240283992"/>
        <c:axId val="240287128"/>
      </c:barChart>
      <c:catAx>
        <c:axId val="24028399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Domain</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0287128"/>
        <c:crosses val="autoZero"/>
        <c:auto val="1"/>
        <c:lblAlgn val="ctr"/>
        <c:lblOffset val="100"/>
        <c:noMultiLvlLbl val="0"/>
      </c:catAx>
      <c:valAx>
        <c:axId val="2402871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 Correct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02839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Percent Correct by Domain Twin Oaks Elementary 3rd Grade Science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'Item Analysis'!$A$13</c:f>
              <c:strCache>
                <c:ptCount val="1"/>
                <c:pt idx="0">
                  <c:v>Earth Science</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'Item Analysis'!$B$12:$D$12</c:f>
              <c:numCache>
                <c:formatCode>General</c:formatCode>
                <c:ptCount val="3"/>
                <c:pt idx="0">
                  <c:v>2012</c:v>
                </c:pt>
                <c:pt idx="1">
                  <c:v>2013</c:v>
                </c:pt>
                <c:pt idx="2">
                  <c:v>2014</c:v>
                </c:pt>
              </c:numCache>
            </c:numRef>
          </c:cat>
          <c:val>
            <c:numRef>
              <c:f>'Item Analysis'!$B$13:$D$13</c:f>
              <c:numCache>
                <c:formatCode>General</c:formatCode>
                <c:ptCount val="3"/>
                <c:pt idx="0">
                  <c:v>64</c:v>
                </c:pt>
                <c:pt idx="1">
                  <c:v>63</c:v>
                </c:pt>
                <c:pt idx="2">
                  <c:v>59</c:v>
                </c:pt>
              </c:numCache>
            </c:numRef>
          </c:val>
          <c:smooth val="0"/>
        </c:ser>
        <c:ser>
          <c:idx val="1"/>
          <c:order val="1"/>
          <c:tx>
            <c:strRef>
              <c:f>'Item Analysis'!$A$14</c:f>
              <c:strCache>
                <c:ptCount val="1"/>
                <c:pt idx="0">
                  <c:v>Life Science</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'Item Analysis'!$B$12:$D$12</c:f>
              <c:numCache>
                <c:formatCode>General</c:formatCode>
                <c:ptCount val="3"/>
                <c:pt idx="0">
                  <c:v>2012</c:v>
                </c:pt>
                <c:pt idx="1">
                  <c:v>2013</c:v>
                </c:pt>
                <c:pt idx="2">
                  <c:v>2014</c:v>
                </c:pt>
              </c:numCache>
            </c:numRef>
          </c:cat>
          <c:val>
            <c:numRef>
              <c:f>'Item Analysis'!$B$14:$D$14</c:f>
              <c:numCache>
                <c:formatCode>General</c:formatCode>
                <c:ptCount val="3"/>
                <c:pt idx="0">
                  <c:v>73</c:v>
                </c:pt>
                <c:pt idx="1">
                  <c:v>69</c:v>
                </c:pt>
                <c:pt idx="2">
                  <c:v>70</c:v>
                </c:pt>
              </c:numCache>
            </c:numRef>
          </c:val>
          <c:smooth val="0"/>
        </c:ser>
        <c:ser>
          <c:idx val="2"/>
          <c:order val="2"/>
          <c:tx>
            <c:strRef>
              <c:f>'Item Analysis'!$A$15</c:f>
              <c:strCache>
                <c:ptCount val="1"/>
                <c:pt idx="0">
                  <c:v>Physical Science</c:v>
                </c:pt>
              </c:strCache>
            </c:strRef>
          </c:tx>
          <c:spPr>
            <a:ln w="2857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'Item Analysis'!$B$12:$D$12</c:f>
              <c:numCache>
                <c:formatCode>General</c:formatCode>
                <c:ptCount val="3"/>
                <c:pt idx="0">
                  <c:v>2012</c:v>
                </c:pt>
                <c:pt idx="1">
                  <c:v>2013</c:v>
                </c:pt>
                <c:pt idx="2">
                  <c:v>2014</c:v>
                </c:pt>
              </c:numCache>
            </c:numRef>
          </c:cat>
          <c:val>
            <c:numRef>
              <c:f>'Item Analysis'!$B$15:$D$15</c:f>
              <c:numCache>
                <c:formatCode>General</c:formatCode>
                <c:ptCount val="3"/>
                <c:pt idx="0">
                  <c:v>78</c:v>
                </c:pt>
                <c:pt idx="1">
                  <c:v>78</c:v>
                </c:pt>
                <c:pt idx="2">
                  <c:v>74</c:v>
                </c:pt>
              </c:numCache>
            </c:numRef>
          </c:val>
          <c:smooth val="0"/>
        </c:ser>
        <c:dLbls>
          <c:dLblPos val="ctr"/>
          <c:showLegendKey val="0"/>
          <c:showVal val="1"/>
          <c:showCatName val="0"/>
          <c:showSerName val="0"/>
          <c:showPercent val="0"/>
          <c:showBubbleSize val="0"/>
        </c:dLbls>
        <c:smooth val="0"/>
        <c:axId val="240289088"/>
        <c:axId val="240285560"/>
      </c:lineChart>
      <c:catAx>
        <c:axId val="24028908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0285560"/>
        <c:crosses val="autoZero"/>
        <c:auto val="1"/>
        <c:lblAlgn val="ctr"/>
        <c:lblOffset val="100"/>
        <c:noMultiLvlLbl val="0"/>
      </c:catAx>
      <c:valAx>
        <c:axId val="240285560"/>
        <c:scaling>
          <c:orientation val="minMax"/>
          <c:min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a:t>
                </a:r>
                <a:r>
                  <a:rPr lang="en-US" baseline="0"/>
                  <a:t> Correct</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0289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Ethnic Group Percentages - Twin Oaks Elementary School 2014</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10493503937007873"/>
          <c:y val="0.25439814814814821"/>
          <c:w val="0.4334722222222222"/>
          <c:h val="0.72245370370370365"/>
        </c:manualLayout>
      </c:layout>
      <c:pieChart>
        <c:varyColors val="1"/>
        <c:ser>
          <c:idx val="0"/>
          <c:order val="0"/>
          <c:dPt>
            <c:idx val="0"/>
            <c:bubble3D val="0"/>
            <c:spPr>
              <a:solidFill>
                <a:schemeClr val="accent6"/>
              </a:solidFill>
              <a:ln>
                <a:noFill/>
              </a:ln>
              <a:effectLst>
                <a:outerShdw blurRad="254000" sx="102000" sy="102000" algn="ctr" rotWithShape="0">
                  <a:prstClr val="black">
                    <a:alpha val="20000"/>
                  </a:prstClr>
                </a:outerShdw>
              </a:effectLst>
            </c:spPr>
          </c:dPt>
          <c:dPt>
            <c:idx val="1"/>
            <c:bubble3D val="0"/>
            <c:spPr>
              <a:solidFill>
                <a:schemeClr val="accent5"/>
              </a:solidFill>
              <a:ln>
                <a:noFill/>
              </a:ln>
              <a:effectLst>
                <a:outerShdw blurRad="254000" sx="102000" sy="102000" algn="ctr" rotWithShape="0">
                  <a:prstClr val="black">
                    <a:alpha val="20000"/>
                  </a:prstClr>
                </a:outerShdw>
              </a:effectLst>
            </c:spPr>
          </c:dPt>
          <c:dPt>
            <c:idx val="2"/>
            <c:bubble3D val="0"/>
            <c:spPr>
              <a:solidFill>
                <a:schemeClr val="accent4"/>
              </a:solidFill>
              <a:ln>
                <a:noFill/>
              </a:ln>
              <a:effectLst>
                <a:outerShdw blurRad="254000" sx="102000" sy="102000" algn="ctr" rotWithShape="0">
                  <a:prstClr val="black">
                    <a:alpha val="20000"/>
                  </a:prstClr>
                </a:outerShdw>
              </a:effectLst>
            </c:spPr>
          </c:dPt>
          <c:dPt>
            <c:idx val="3"/>
            <c:bubble3D val="0"/>
            <c:spPr>
              <a:solidFill>
                <a:schemeClr val="accent6">
                  <a:lumMod val="60000"/>
                </a:schemeClr>
              </a:solidFill>
              <a:ln>
                <a:noFill/>
              </a:ln>
              <a:effectLst>
                <a:outerShdw blurRad="254000" sx="102000" sy="102000" algn="ctr" rotWithShape="0">
                  <a:prstClr val="black">
                    <a:alpha val="20000"/>
                  </a:prstClr>
                </a:outerShdw>
              </a:effectLst>
            </c:spPr>
          </c:dPt>
          <c:dPt>
            <c:idx val="4"/>
            <c:bubble3D val="0"/>
            <c:spPr>
              <a:solidFill>
                <a:schemeClr val="accent5">
                  <a:lumMod val="60000"/>
                </a:schemeClr>
              </a:solidFill>
              <a:ln>
                <a:noFill/>
              </a:ln>
              <a:effectLst>
                <a:outerShdw blurRad="254000" sx="102000" sy="102000" algn="ctr" rotWithShape="0">
                  <a:prstClr val="black">
                    <a:alpha val="20000"/>
                  </a:prstClr>
                </a:outerShdw>
              </a:effectLst>
            </c:spPr>
          </c:dPt>
          <c:dPt>
            <c:idx val="5"/>
            <c:bubble3D val="0"/>
            <c:spPr>
              <a:solidFill>
                <a:schemeClr val="accent4">
                  <a:lumMod val="60000"/>
                </a:schemeClr>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'Demographics of Students'!$A$9:$A$14</c:f>
              <c:strCache>
                <c:ptCount val="6"/>
                <c:pt idx="0">
                  <c:v>Asian/Pacific Islander</c:v>
                </c:pt>
                <c:pt idx="1">
                  <c:v>Black</c:v>
                </c:pt>
                <c:pt idx="2">
                  <c:v>Hispanic</c:v>
                </c:pt>
                <c:pt idx="3">
                  <c:v>American Indian/Alaskan Native</c:v>
                </c:pt>
                <c:pt idx="4">
                  <c:v>White</c:v>
                </c:pt>
                <c:pt idx="5">
                  <c:v>Mulitracial</c:v>
                </c:pt>
              </c:strCache>
            </c:strRef>
          </c:cat>
          <c:val>
            <c:numRef>
              <c:f>'Demographics of Students'!$D$9:$D$14</c:f>
              <c:numCache>
                <c:formatCode>General</c:formatCode>
                <c:ptCount val="6"/>
                <c:pt idx="0">
                  <c:v>8</c:v>
                </c:pt>
                <c:pt idx="1">
                  <c:v>38</c:v>
                </c:pt>
                <c:pt idx="2">
                  <c:v>2</c:v>
                </c:pt>
                <c:pt idx="3">
                  <c:v>0</c:v>
                </c:pt>
                <c:pt idx="4">
                  <c:v>192</c:v>
                </c:pt>
                <c:pt idx="5">
                  <c:v>10</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a:t>CRCT 3rd Grade Science Performance</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'Overall Performance'!$A$31</c:f>
              <c:strCache>
                <c:ptCount val="1"/>
                <c:pt idx="0">
                  <c:v>% Does Not Meet </c:v>
                </c:pt>
              </c:strCache>
            </c:strRef>
          </c:tx>
          <c:spPr>
            <a:gradFill rotWithShape="1">
              <a:gsLst>
                <a:gs pos="0">
                  <a:schemeClr val="accent6">
                    <a:tint val="65000"/>
                    <a:satMod val="103000"/>
                    <a:lumMod val="102000"/>
                    <a:tint val="94000"/>
                  </a:schemeClr>
                </a:gs>
                <a:gs pos="50000">
                  <a:schemeClr val="accent6">
                    <a:tint val="65000"/>
                    <a:satMod val="110000"/>
                    <a:lumMod val="100000"/>
                    <a:shade val="100000"/>
                  </a:schemeClr>
                </a:gs>
                <a:gs pos="100000">
                  <a:schemeClr val="accent6">
                    <a:tint val="65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'Overall Performance'!$B$29:$J$30</c:f>
              <c:multiLvlStrCache>
                <c:ptCount val="9"/>
                <c:lvl>
                  <c:pt idx="0">
                    <c:v>State</c:v>
                  </c:pt>
                  <c:pt idx="1">
                    <c:v>District</c:v>
                  </c:pt>
                  <c:pt idx="2">
                    <c:v>TOES</c:v>
                  </c:pt>
                  <c:pt idx="3">
                    <c:v>State</c:v>
                  </c:pt>
                  <c:pt idx="4">
                    <c:v>District</c:v>
                  </c:pt>
                  <c:pt idx="5">
                    <c:v>TOES</c:v>
                  </c:pt>
                  <c:pt idx="6">
                    <c:v>State</c:v>
                  </c:pt>
                  <c:pt idx="7">
                    <c:v>District</c:v>
                  </c:pt>
                  <c:pt idx="8">
                    <c:v>TOES</c:v>
                  </c:pt>
                </c:lvl>
                <c:lvl>
                  <c:pt idx="0">
                    <c:v>2012</c:v>
                  </c:pt>
                  <c:pt idx="3">
                    <c:v>2013</c:v>
                  </c:pt>
                  <c:pt idx="6">
                    <c:v>2014</c:v>
                  </c:pt>
                </c:lvl>
              </c:multiLvlStrCache>
            </c:multiLvlStrRef>
          </c:cat>
          <c:val>
            <c:numRef>
              <c:f>'Overall Performance'!$B$31:$J$31</c:f>
              <c:numCache>
                <c:formatCode>General</c:formatCode>
                <c:ptCount val="9"/>
                <c:pt idx="0">
                  <c:v>22</c:v>
                </c:pt>
                <c:pt idx="1">
                  <c:v>13</c:v>
                </c:pt>
                <c:pt idx="2">
                  <c:v>16</c:v>
                </c:pt>
                <c:pt idx="3">
                  <c:v>22</c:v>
                </c:pt>
                <c:pt idx="4">
                  <c:v>14</c:v>
                </c:pt>
                <c:pt idx="5">
                  <c:v>16</c:v>
                </c:pt>
                <c:pt idx="6">
                  <c:v>23</c:v>
                </c:pt>
                <c:pt idx="7">
                  <c:v>18</c:v>
                </c:pt>
                <c:pt idx="8">
                  <c:v>18</c:v>
                </c:pt>
              </c:numCache>
            </c:numRef>
          </c:val>
        </c:ser>
        <c:ser>
          <c:idx val="1"/>
          <c:order val="1"/>
          <c:tx>
            <c:strRef>
              <c:f>'Overall Performance'!$A$32</c:f>
              <c:strCache>
                <c:ptCount val="1"/>
                <c:pt idx="0">
                  <c:v>% Meets</c:v>
                </c:pt>
              </c:strCache>
            </c:strRef>
          </c:tx>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'Overall Performance'!$B$29:$J$30</c:f>
              <c:multiLvlStrCache>
                <c:ptCount val="9"/>
                <c:lvl>
                  <c:pt idx="0">
                    <c:v>State</c:v>
                  </c:pt>
                  <c:pt idx="1">
                    <c:v>District</c:v>
                  </c:pt>
                  <c:pt idx="2">
                    <c:v>TOES</c:v>
                  </c:pt>
                  <c:pt idx="3">
                    <c:v>State</c:v>
                  </c:pt>
                  <c:pt idx="4">
                    <c:v>District</c:v>
                  </c:pt>
                  <c:pt idx="5">
                    <c:v>TOES</c:v>
                  </c:pt>
                  <c:pt idx="6">
                    <c:v>State</c:v>
                  </c:pt>
                  <c:pt idx="7">
                    <c:v>District</c:v>
                  </c:pt>
                  <c:pt idx="8">
                    <c:v>TOES</c:v>
                  </c:pt>
                </c:lvl>
                <c:lvl>
                  <c:pt idx="0">
                    <c:v>2012</c:v>
                  </c:pt>
                  <c:pt idx="3">
                    <c:v>2013</c:v>
                  </c:pt>
                  <c:pt idx="6">
                    <c:v>2014</c:v>
                  </c:pt>
                </c:lvl>
              </c:multiLvlStrCache>
            </c:multiLvlStrRef>
          </c:cat>
          <c:val>
            <c:numRef>
              <c:f>'Overall Performance'!$B$32:$J$32</c:f>
              <c:numCache>
                <c:formatCode>General</c:formatCode>
                <c:ptCount val="9"/>
                <c:pt idx="0">
                  <c:v>39</c:v>
                </c:pt>
                <c:pt idx="1">
                  <c:v>39</c:v>
                </c:pt>
                <c:pt idx="2">
                  <c:v>37</c:v>
                </c:pt>
                <c:pt idx="3">
                  <c:v>44</c:v>
                </c:pt>
                <c:pt idx="4">
                  <c:v>44</c:v>
                </c:pt>
                <c:pt idx="5">
                  <c:v>41</c:v>
                </c:pt>
                <c:pt idx="6">
                  <c:v>41</c:v>
                </c:pt>
                <c:pt idx="7">
                  <c:v>43</c:v>
                </c:pt>
                <c:pt idx="8">
                  <c:v>40</c:v>
                </c:pt>
              </c:numCache>
            </c:numRef>
          </c:val>
        </c:ser>
        <c:ser>
          <c:idx val="2"/>
          <c:order val="2"/>
          <c:tx>
            <c:strRef>
              <c:f>'Overall Performance'!$A$33</c:f>
              <c:strCache>
                <c:ptCount val="1"/>
                <c:pt idx="0">
                  <c:v>% Exceeds</c:v>
                </c:pt>
              </c:strCache>
            </c:strRef>
          </c:tx>
          <c:spPr>
            <a:gradFill rotWithShape="1">
              <a:gsLst>
                <a:gs pos="0">
                  <a:schemeClr val="accent6">
                    <a:shade val="65000"/>
                    <a:satMod val="103000"/>
                    <a:lumMod val="102000"/>
                    <a:tint val="94000"/>
                  </a:schemeClr>
                </a:gs>
                <a:gs pos="50000">
                  <a:schemeClr val="accent6">
                    <a:shade val="65000"/>
                    <a:satMod val="110000"/>
                    <a:lumMod val="100000"/>
                    <a:shade val="100000"/>
                  </a:schemeClr>
                </a:gs>
                <a:gs pos="100000">
                  <a:schemeClr val="accent6">
                    <a:shade val="65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'Overall Performance'!$B$29:$J$30</c:f>
              <c:multiLvlStrCache>
                <c:ptCount val="9"/>
                <c:lvl>
                  <c:pt idx="0">
                    <c:v>State</c:v>
                  </c:pt>
                  <c:pt idx="1">
                    <c:v>District</c:v>
                  </c:pt>
                  <c:pt idx="2">
                    <c:v>TOES</c:v>
                  </c:pt>
                  <c:pt idx="3">
                    <c:v>State</c:v>
                  </c:pt>
                  <c:pt idx="4">
                    <c:v>District</c:v>
                  </c:pt>
                  <c:pt idx="5">
                    <c:v>TOES</c:v>
                  </c:pt>
                  <c:pt idx="6">
                    <c:v>State</c:v>
                  </c:pt>
                  <c:pt idx="7">
                    <c:v>District</c:v>
                  </c:pt>
                  <c:pt idx="8">
                    <c:v>TOES</c:v>
                  </c:pt>
                </c:lvl>
                <c:lvl>
                  <c:pt idx="0">
                    <c:v>2012</c:v>
                  </c:pt>
                  <c:pt idx="3">
                    <c:v>2013</c:v>
                  </c:pt>
                  <c:pt idx="6">
                    <c:v>2014</c:v>
                  </c:pt>
                </c:lvl>
              </c:multiLvlStrCache>
            </c:multiLvlStrRef>
          </c:cat>
          <c:val>
            <c:numRef>
              <c:f>'Overall Performance'!$B$33:$J$33</c:f>
              <c:numCache>
                <c:formatCode>General</c:formatCode>
                <c:ptCount val="9"/>
                <c:pt idx="0">
                  <c:v>39</c:v>
                </c:pt>
                <c:pt idx="1">
                  <c:v>48</c:v>
                </c:pt>
                <c:pt idx="2">
                  <c:v>47</c:v>
                </c:pt>
                <c:pt idx="3">
                  <c:v>35</c:v>
                </c:pt>
                <c:pt idx="4">
                  <c:v>42</c:v>
                </c:pt>
                <c:pt idx="5">
                  <c:v>42</c:v>
                </c:pt>
                <c:pt idx="6">
                  <c:v>36</c:v>
                </c:pt>
                <c:pt idx="7">
                  <c:v>40</c:v>
                </c:pt>
                <c:pt idx="8">
                  <c:v>42</c:v>
                </c:pt>
              </c:numCache>
            </c:numRef>
          </c:val>
        </c:ser>
        <c:dLbls>
          <c:dLblPos val="ctr"/>
          <c:showLegendKey val="0"/>
          <c:showVal val="1"/>
          <c:showCatName val="0"/>
          <c:showSerName val="0"/>
          <c:showPercent val="0"/>
          <c:showBubbleSize val="0"/>
        </c:dLbls>
        <c:gapWidth val="150"/>
        <c:overlap val="100"/>
        <c:axId val="239454016"/>
        <c:axId val="239458328"/>
      </c:barChart>
      <c:catAx>
        <c:axId val="239454016"/>
        <c:scaling>
          <c:orientation val="minMax"/>
        </c:scaling>
        <c:delete val="0"/>
        <c:axPos val="b"/>
        <c:title>
          <c:tx>
            <c:rich>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en-US"/>
                  <a:t>Group and Year Tested</a:t>
                </a:r>
              </a:p>
            </c:rich>
          </c:tx>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458328"/>
        <c:crosses val="autoZero"/>
        <c:auto val="1"/>
        <c:lblAlgn val="ctr"/>
        <c:lblOffset val="100"/>
        <c:noMultiLvlLbl val="0"/>
      </c:catAx>
      <c:valAx>
        <c:axId val="2394583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r>
                  <a:rPr lang="en-US"/>
                  <a:t>Percentage of Student Population</a:t>
                </a:r>
              </a:p>
            </c:rich>
          </c:tx>
          <c:overlay val="0"/>
          <c:spPr>
            <a:noFill/>
            <a:ln>
              <a:noFill/>
            </a:ln>
            <a:effectLst/>
          </c:spPr>
          <c:txPr>
            <a:bodyPr rot="-54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4540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TOES 3rd Grade Science </a:t>
            </a:r>
            <a:r>
              <a:rPr lang="en-US" baseline="0"/>
              <a:t>CRCT Summary Data 2012 - 2014</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'Overall Performance'!$A$31</c:f>
              <c:strCache>
                <c:ptCount val="1"/>
                <c:pt idx="0">
                  <c:v>% Does Not Meet </c:v>
                </c:pt>
              </c:strCache>
            </c:strRef>
          </c:tx>
          <c:spPr>
            <a:ln w="28575" cap="rnd">
              <a:solidFill>
                <a:schemeClr val="accent1">
                  <a:shade val="65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2012</c:v>
              </c:pt>
              <c:pt idx="1">
                <c:v>2013</c:v>
              </c:pt>
              <c:pt idx="2">
                <c:v>2014</c:v>
              </c:pt>
            </c:numLit>
          </c:cat>
          <c:val>
            <c:numRef>
              <c:f>('Overall Performance'!$D$31,'Overall Performance'!$G$31,'Overall Performance'!$J$31)</c:f>
              <c:numCache>
                <c:formatCode>General</c:formatCode>
                <c:ptCount val="3"/>
                <c:pt idx="0">
                  <c:v>16</c:v>
                </c:pt>
                <c:pt idx="1">
                  <c:v>16</c:v>
                </c:pt>
                <c:pt idx="2">
                  <c:v>18</c:v>
                </c:pt>
              </c:numCache>
            </c:numRef>
          </c:val>
          <c:smooth val="0"/>
        </c:ser>
        <c:ser>
          <c:idx val="1"/>
          <c:order val="1"/>
          <c:tx>
            <c:strRef>
              <c:f>'Overall Performance'!$A$32</c:f>
              <c:strCache>
                <c:ptCount val="1"/>
                <c:pt idx="0">
                  <c:v>% Meets</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2012</c:v>
              </c:pt>
              <c:pt idx="1">
                <c:v>2013</c:v>
              </c:pt>
              <c:pt idx="2">
                <c:v>2014</c:v>
              </c:pt>
            </c:numLit>
          </c:cat>
          <c:val>
            <c:numRef>
              <c:f>('Overall Performance'!$D$32,'Overall Performance'!$G$32,'Overall Performance'!$J$32)</c:f>
              <c:numCache>
                <c:formatCode>General</c:formatCode>
                <c:ptCount val="3"/>
                <c:pt idx="0">
                  <c:v>37</c:v>
                </c:pt>
                <c:pt idx="1">
                  <c:v>41</c:v>
                </c:pt>
                <c:pt idx="2">
                  <c:v>40</c:v>
                </c:pt>
              </c:numCache>
            </c:numRef>
          </c:val>
          <c:smooth val="0"/>
        </c:ser>
        <c:ser>
          <c:idx val="2"/>
          <c:order val="2"/>
          <c:tx>
            <c:strRef>
              <c:f>'Overall Performance'!$A$33</c:f>
              <c:strCache>
                <c:ptCount val="1"/>
                <c:pt idx="0">
                  <c:v>% Exceeds</c:v>
                </c:pt>
              </c:strCache>
            </c:strRef>
          </c:tx>
          <c:spPr>
            <a:ln w="28575" cap="rnd">
              <a:solidFill>
                <a:schemeClr val="accent1">
                  <a:tint val="65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Lit>
              <c:formatCode>General</c:formatCode>
              <c:ptCount val="3"/>
              <c:pt idx="0">
                <c:v>2012</c:v>
              </c:pt>
              <c:pt idx="1">
                <c:v>2013</c:v>
              </c:pt>
              <c:pt idx="2">
                <c:v>2014</c:v>
              </c:pt>
            </c:numLit>
          </c:cat>
          <c:val>
            <c:numRef>
              <c:f>('Overall Performance'!$D$33,'Overall Performance'!$G$33,'Overall Performance'!$J$33)</c:f>
              <c:numCache>
                <c:formatCode>General</c:formatCode>
                <c:ptCount val="3"/>
                <c:pt idx="0">
                  <c:v>47</c:v>
                </c:pt>
                <c:pt idx="1">
                  <c:v>42</c:v>
                </c:pt>
                <c:pt idx="2">
                  <c:v>42</c:v>
                </c:pt>
              </c:numCache>
            </c:numRef>
          </c:val>
          <c:smooth val="0"/>
        </c:ser>
        <c:dLbls>
          <c:dLblPos val="ctr"/>
          <c:showLegendKey val="0"/>
          <c:showVal val="1"/>
          <c:showCatName val="0"/>
          <c:showSerName val="0"/>
          <c:showPercent val="0"/>
          <c:showBubbleSize val="0"/>
        </c:dLbls>
        <c:smooth val="0"/>
        <c:axId val="239453624"/>
        <c:axId val="239454408"/>
      </c:lineChart>
      <c:catAx>
        <c:axId val="23945362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a:t>
                </a:r>
                <a:r>
                  <a:rPr lang="en-US" baseline="0"/>
                  <a:t> Assessed</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454408"/>
        <c:crosses val="autoZero"/>
        <c:auto val="0"/>
        <c:lblAlgn val="ctr"/>
        <c:lblOffset val="100"/>
        <c:noMultiLvlLbl val="0"/>
      </c:catAx>
      <c:valAx>
        <c:axId val="239454408"/>
        <c:scaling>
          <c:orientation val="minMax"/>
          <c:min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Percentage</a:t>
                </a:r>
                <a:r>
                  <a:rPr lang="en-US" baseline="0"/>
                  <a:t> of Student Population</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453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b="1"/>
              <a:t>Regular Program Students Versus Special Education Students - Does Not Meet Expectations 3rd Grade Science CRCT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'Demographic Analysis'!$A$4</c:f>
              <c:strCache>
                <c:ptCount val="1"/>
                <c:pt idx="0">
                  <c:v>Regular Program Students </c:v>
                </c:pt>
              </c:strCache>
            </c:strRef>
          </c:tx>
          <c:spPr>
            <a:solidFill>
              <a:schemeClr val="accent6">
                <a:shade val="7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'Demographic Analysis'!$B$1:$J$3</c:f>
              <c:multiLvlStrCache>
                <c:ptCount val="9"/>
                <c:lvl>
                  <c:pt idx="0">
                    <c:v>State</c:v>
                  </c:pt>
                  <c:pt idx="1">
                    <c:v>District</c:v>
                  </c:pt>
                  <c:pt idx="2">
                    <c:v>TOES</c:v>
                  </c:pt>
                  <c:pt idx="3">
                    <c:v>State</c:v>
                  </c:pt>
                  <c:pt idx="4">
                    <c:v>District</c:v>
                  </c:pt>
                  <c:pt idx="5">
                    <c:v>TOES</c:v>
                  </c:pt>
                  <c:pt idx="6">
                    <c:v>State</c:v>
                  </c:pt>
                  <c:pt idx="7">
                    <c:v>District</c:v>
                  </c:pt>
                  <c:pt idx="8">
                    <c:v>TOES</c:v>
                  </c:pt>
                </c:lvl>
                <c:lvl>
                  <c:pt idx="0">
                    <c:v>2014</c:v>
                  </c:pt>
                  <c:pt idx="3">
                    <c:v>2013</c:v>
                  </c:pt>
                  <c:pt idx="6">
                    <c:v>2012</c:v>
                  </c:pt>
                </c:lvl>
              </c:multiLvlStrCache>
            </c:multiLvlStrRef>
          </c:cat>
          <c:val>
            <c:numRef>
              <c:f>'Demographic Analysis'!$B$4:$J$4</c:f>
              <c:numCache>
                <c:formatCode>General</c:formatCode>
                <c:ptCount val="9"/>
                <c:pt idx="0">
                  <c:v>20</c:v>
                </c:pt>
                <c:pt idx="1">
                  <c:v>15</c:v>
                </c:pt>
                <c:pt idx="2">
                  <c:v>15</c:v>
                </c:pt>
                <c:pt idx="3">
                  <c:v>19</c:v>
                </c:pt>
                <c:pt idx="4">
                  <c:v>12</c:v>
                </c:pt>
                <c:pt idx="5">
                  <c:v>15</c:v>
                </c:pt>
                <c:pt idx="6">
                  <c:v>20</c:v>
                </c:pt>
                <c:pt idx="7">
                  <c:v>10</c:v>
                </c:pt>
                <c:pt idx="8">
                  <c:v>14</c:v>
                </c:pt>
              </c:numCache>
            </c:numRef>
          </c:val>
        </c:ser>
        <c:ser>
          <c:idx val="1"/>
          <c:order val="1"/>
          <c:tx>
            <c:strRef>
              <c:f>'Demographic Analysis'!$A$5</c:f>
              <c:strCache>
                <c:ptCount val="1"/>
                <c:pt idx="0">
                  <c:v>Special Education Students</c:v>
                </c:pt>
              </c:strCache>
            </c:strRef>
          </c:tx>
          <c:spPr>
            <a:solidFill>
              <a:schemeClr val="accent6">
                <a:tint val="7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'Demographic Analysis'!$B$1:$J$3</c:f>
              <c:multiLvlStrCache>
                <c:ptCount val="9"/>
                <c:lvl>
                  <c:pt idx="0">
                    <c:v>State</c:v>
                  </c:pt>
                  <c:pt idx="1">
                    <c:v>District</c:v>
                  </c:pt>
                  <c:pt idx="2">
                    <c:v>TOES</c:v>
                  </c:pt>
                  <c:pt idx="3">
                    <c:v>State</c:v>
                  </c:pt>
                  <c:pt idx="4">
                    <c:v>District</c:v>
                  </c:pt>
                  <c:pt idx="5">
                    <c:v>TOES</c:v>
                  </c:pt>
                  <c:pt idx="6">
                    <c:v>State</c:v>
                  </c:pt>
                  <c:pt idx="7">
                    <c:v>District</c:v>
                  </c:pt>
                  <c:pt idx="8">
                    <c:v>TOES</c:v>
                  </c:pt>
                </c:lvl>
                <c:lvl>
                  <c:pt idx="0">
                    <c:v>2014</c:v>
                  </c:pt>
                  <c:pt idx="3">
                    <c:v>2013</c:v>
                  </c:pt>
                  <c:pt idx="6">
                    <c:v>2012</c:v>
                  </c:pt>
                </c:lvl>
              </c:multiLvlStrCache>
            </c:multiLvlStrRef>
          </c:cat>
          <c:val>
            <c:numRef>
              <c:f>'Demographic Analysis'!$B$5:$J$5</c:f>
              <c:numCache>
                <c:formatCode>General</c:formatCode>
                <c:ptCount val="9"/>
                <c:pt idx="0">
                  <c:v>45</c:v>
                </c:pt>
                <c:pt idx="1">
                  <c:v>50</c:v>
                </c:pt>
                <c:pt idx="2">
                  <c:v>55</c:v>
                </c:pt>
                <c:pt idx="3">
                  <c:v>43</c:v>
                </c:pt>
                <c:pt idx="4">
                  <c:v>44</c:v>
                </c:pt>
                <c:pt idx="5">
                  <c:v>46</c:v>
                </c:pt>
                <c:pt idx="6">
                  <c:v>44</c:v>
                </c:pt>
                <c:pt idx="7">
                  <c:v>43</c:v>
                </c:pt>
                <c:pt idx="8">
                  <c:v>40</c:v>
                </c:pt>
              </c:numCache>
            </c:numRef>
          </c:val>
        </c:ser>
        <c:dLbls>
          <c:dLblPos val="ctr"/>
          <c:showLegendKey val="0"/>
          <c:showVal val="1"/>
          <c:showCatName val="0"/>
          <c:showSerName val="0"/>
          <c:showPercent val="0"/>
          <c:showBubbleSize val="0"/>
        </c:dLbls>
        <c:gapWidth val="150"/>
        <c:axId val="239458720"/>
        <c:axId val="239454800"/>
      </c:barChart>
      <c:catAx>
        <c:axId val="239458720"/>
        <c:scaling>
          <c:orientation val="maxMin"/>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Group Tested</a:t>
                </a:r>
                <a:r>
                  <a:rPr lang="en-US" baseline="0"/>
                  <a:t> and Year Tested</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454800"/>
        <c:crosses val="autoZero"/>
        <c:auto val="1"/>
        <c:lblAlgn val="ctr"/>
        <c:lblOffset val="100"/>
        <c:noMultiLvlLbl val="0"/>
      </c:catAx>
      <c:valAx>
        <c:axId val="239454800"/>
        <c:scaling>
          <c:orientation val="minMax"/>
        </c:scaling>
        <c:delete val="0"/>
        <c:axPos val="r"/>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 of Population</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4587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Special Education Students:</a:t>
            </a:r>
            <a:r>
              <a:rPr lang="en-US" baseline="0"/>
              <a:t> Does Not Meet Expectations 2012 - 2014</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'Demographic Analysis'!$T$14</c:f>
              <c:strCache>
                <c:ptCount val="1"/>
                <c:pt idx="0">
                  <c:v>State </c:v>
                </c:pt>
              </c:strCache>
            </c:strRef>
          </c:tx>
          <c:spPr>
            <a:ln w="28575" cap="rnd">
              <a:solidFill>
                <a:schemeClr val="accent6">
                  <a:tint val="65000"/>
                </a:schemeClr>
              </a:solidFill>
              <a:round/>
            </a:ln>
            <a:effectLst/>
          </c:spPr>
          <c:marker>
            <c:symbol val="circle"/>
            <c:size val="5"/>
            <c:spPr>
              <a:solidFill>
                <a:schemeClr val="accent6">
                  <a:tint val="65000"/>
                </a:schemeClr>
              </a:solidFill>
              <a:ln w="9525">
                <a:solidFill>
                  <a:schemeClr val="accent6">
                    <a:tint val="65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'Demographic Analysis'!$U$13:$W$13</c:f>
              <c:numCache>
                <c:formatCode>General</c:formatCode>
                <c:ptCount val="3"/>
                <c:pt idx="0">
                  <c:v>2012</c:v>
                </c:pt>
                <c:pt idx="1">
                  <c:v>2013</c:v>
                </c:pt>
                <c:pt idx="2">
                  <c:v>2014</c:v>
                </c:pt>
              </c:numCache>
            </c:numRef>
          </c:cat>
          <c:val>
            <c:numRef>
              <c:f>'Demographic Analysis'!$U$14:$W$14</c:f>
              <c:numCache>
                <c:formatCode>General</c:formatCode>
                <c:ptCount val="3"/>
                <c:pt idx="0">
                  <c:v>44</c:v>
                </c:pt>
                <c:pt idx="1">
                  <c:v>43</c:v>
                </c:pt>
                <c:pt idx="2">
                  <c:v>45</c:v>
                </c:pt>
              </c:numCache>
            </c:numRef>
          </c:val>
          <c:smooth val="0"/>
        </c:ser>
        <c:ser>
          <c:idx val="1"/>
          <c:order val="1"/>
          <c:tx>
            <c:strRef>
              <c:f>'Demographic Analysis'!$T$15</c:f>
              <c:strCache>
                <c:ptCount val="1"/>
                <c:pt idx="0">
                  <c:v>District</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'Demographic Analysis'!$U$13:$W$13</c:f>
              <c:numCache>
                <c:formatCode>General</c:formatCode>
                <c:ptCount val="3"/>
                <c:pt idx="0">
                  <c:v>2012</c:v>
                </c:pt>
                <c:pt idx="1">
                  <c:v>2013</c:v>
                </c:pt>
                <c:pt idx="2">
                  <c:v>2014</c:v>
                </c:pt>
              </c:numCache>
            </c:numRef>
          </c:cat>
          <c:val>
            <c:numRef>
              <c:f>'Demographic Analysis'!$U$15:$W$15</c:f>
              <c:numCache>
                <c:formatCode>General</c:formatCode>
                <c:ptCount val="3"/>
                <c:pt idx="0">
                  <c:v>43</c:v>
                </c:pt>
                <c:pt idx="1">
                  <c:v>44</c:v>
                </c:pt>
                <c:pt idx="2">
                  <c:v>50</c:v>
                </c:pt>
              </c:numCache>
            </c:numRef>
          </c:val>
          <c:smooth val="0"/>
        </c:ser>
        <c:ser>
          <c:idx val="2"/>
          <c:order val="2"/>
          <c:tx>
            <c:strRef>
              <c:f>'Demographic Analysis'!$T$16</c:f>
              <c:strCache>
                <c:ptCount val="1"/>
                <c:pt idx="0">
                  <c:v>TOES</c:v>
                </c:pt>
              </c:strCache>
            </c:strRef>
          </c:tx>
          <c:spPr>
            <a:ln w="28575" cap="rnd">
              <a:solidFill>
                <a:schemeClr val="accent6">
                  <a:shade val="65000"/>
                </a:schemeClr>
              </a:solidFill>
              <a:round/>
            </a:ln>
            <a:effectLst/>
          </c:spPr>
          <c:marker>
            <c:symbol val="circle"/>
            <c:size val="5"/>
            <c:spPr>
              <a:solidFill>
                <a:schemeClr val="accent6">
                  <a:shade val="65000"/>
                </a:schemeClr>
              </a:solidFill>
              <a:ln w="9525">
                <a:solidFill>
                  <a:schemeClr val="accent6">
                    <a:shade val="65000"/>
                  </a:schemeClr>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'Demographic Analysis'!$U$13:$W$13</c:f>
              <c:numCache>
                <c:formatCode>General</c:formatCode>
                <c:ptCount val="3"/>
                <c:pt idx="0">
                  <c:v>2012</c:v>
                </c:pt>
                <c:pt idx="1">
                  <c:v>2013</c:v>
                </c:pt>
                <c:pt idx="2">
                  <c:v>2014</c:v>
                </c:pt>
              </c:numCache>
            </c:numRef>
          </c:cat>
          <c:val>
            <c:numRef>
              <c:f>'Demographic Analysis'!$U$16:$W$16</c:f>
              <c:numCache>
                <c:formatCode>General</c:formatCode>
                <c:ptCount val="3"/>
                <c:pt idx="0">
                  <c:v>40</c:v>
                </c:pt>
                <c:pt idx="1">
                  <c:v>46</c:v>
                </c:pt>
                <c:pt idx="2">
                  <c:v>55</c:v>
                </c:pt>
              </c:numCache>
            </c:numRef>
          </c:val>
          <c:smooth val="0"/>
        </c:ser>
        <c:dLbls>
          <c:dLblPos val="ctr"/>
          <c:showLegendKey val="0"/>
          <c:showVal val="1"/>
          <c:showCatName val="0"/>
          <c:showSerName val="0"/>
          <c:showPercent val="0"/>
          <c:showBubbleSize val="0"/>
        </c:dLbls>
        <c:marker val="1"/>
        <c:smooth val="0"/>
        <c:axId val="239457152"/>
        <c:axId val="239451664"/>
      </c:lineChart>
      <c:catAx>
        <c:axId val="23945715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 Assessed</a:t>
                </a:r>
              </a:p>
            </c:rich>
          </c:tx>
          <c:layout>
            <c:manualLayout>
              <c:xMode val="edge"/>
              <c:yMode val="edge"/>
              <c:x val="0.48923362277298549"/>
              <c:y val="0.79645350143422178"/>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451664"/>
        <c:crosses val="autoZero"/>
        <c:auto val="1"/>
        <c:lblAlgn val="ctr"/>
        <c:lblOffset val="100"/>
        <c:noMultiLvlLbl val="0"/>
      </c:catAx>
      <c:valAx>
        <c:axId val="239451664"/>
        <c:scaling>
          <c:orientation val="minMax"/>
          <c:max val="55"/>
          <c:min val="39"/>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 of Students </a:t>
                </a:r>
              </a:p>
            </c:rich>
          </c:tx>
          <c:layout>
            <c:manualLayout>
              <c:xMode val="edge"/>
              <c:yMode val="edge"/>
              <c:x val="1.4002160344482076E-2"/>
              <c:y val="0.3263454252097229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457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2012 Ethnic Group Comparison</a:t>
            </a:r>
            <a:r>
              <a:rPr lang="en-US" baseline="0"/>
              <a:t> - Does Not Meet Expectations 3rd Grade CRCT Science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'Demographic Analysis'!$A$32</c:f>
              <c:strCache>
                <c:ptCount val="1"/>
                <c:pt idx="0">
                  <c:v>State</c:v>
                </c:pt>
              </c:strCache>
            </c:strRef>
          </c:tx>
          <c:spPr>
            <a:solidFill>
              <a:schemeClr val="accent4">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'Demographic Analysis'!$L$30:$P$31</c:f>
              <c:multiLvlStrCache>
                <c:ptCount val="5"/>
                <c:lvl>
                  <c:pt idx="0">
                    <c:v>Asian/PI</c:v>
                  </c:pt>
                  <c:pt idx="1">
                    <c:v>Black</c:v>
                  </c:pt>
                  <c:pt idx="2">
                    <c:v>Hispanic</c:v>
                  </c:pt>
                  <c:pt idx="3">
                    <c:v>White</c:v>
                  </c:pt>
                  <c:pt idx="4">
                    <c:v>Multi</c:v>
                  </c:pt>
                </c:lvl>
                <c:lvl>
                  <c:pt idx="0">
                    <c:v>2012</c:v>
                  </c:pt>
                </c:lvl>
              </c:multiLvlStrCache>
            </c:multiLvlStrRef>
          </c:cat>
          <c:val>
            <c:numRef>
              <c:f>'Demographic Analysis'!$L$32:$P$32</c:f>
              <c:numCache>
                <c:formatCode>General</c:formatCode>
                <c:ptCount val="5"/>
                <c:pt idx="0">
                  <c:v>9</c:v>
                </c:pt>
                <c:pt idx="1">
                  <c:v>36</c:v>
                </c:pt>
                <c:pt idx="2">
                  <c:v>24</c:v>
                </c:pt>
                <c:pt idx="3">
                  <c:v>11</c:v>
                </c:pt>
                <c:pt idx="4">
                  <c:v>17</c:v>
                </c:pt>
              </c:numCache>
            </c:numRef>
          </c:val>
        </c:ser>
        <c:ser>
          <c:idx val="1"/>
          <c:order val="1"/>
          <c:tx>
            <c:strRef>
              <c:f>'Demographic Analysis'!$A$33</c:f>
              <c:strCache>
                <c:ptCount val="1"/>
                <c:pt idx="0">
                  <c:v>District</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'Demographic Analysis'!$L$30:$P$31</c:f>
              <c:multiLvlStrCache>
                <c:ptCount val="5"/>
                <c:lvl>
                  <c:pt idx="0">
                    <c:v>Asian/PI</c:v>
                  </c:pt>
                  <c:pt idx="1">
                    <c:v>Black</c:v>
                  </c:pt>
                  <c:pt idx="2">
                    <c:v>Hispanic</c:v>
                  </c:pt>
                  <c:pt idx="3">
                    <c:v>White</c:v>
                  </c:pt>
                  <c:pt idx="4">
                    <c:v>Multi</c:v>
                  </c:pt>
                </c:lvl>
                <c:lvl>
                  <c:pt idx="0">
                    <c:v>2012</c:v>
                  </c:pt>
                </c:lvl>
              </c:multiLvlStrCache>
            </c:multiLvlStrRef>
          </c:cat>
          <c:val>
            <c:numRef>
              <c:f>'Demographic Analysis'!$L$33:$P$33</c:f>
              <c:numCache>
                <c:formatCode>General</c:formatCode>
                <c:ptCount val="5"/>
                <c:pt idx="0">
                  <c:v>8</c:v>
                </c:pt>
                <c:pt idx="1">
                  <c:v>28</c:v>
                </c:pt>
                <c:pt idx="2">
                  <c:v>0</c:v>
                </c:pt>
                <c:pt idx="3">
                  <c:v>9</c:v>
                </c:pt>
                <c:pt idx="4">
                  <c:v>8</c:v>
                </c:pt>
              </c:numCache>
            </c:numRef>
          </c:val>
        </c:ser>
        <c:ser>
          <c:idx val="2"/>
          <c:order val="2"/>
          <c:tx>
            <c:strRef>
              <c:f>'Demographic Analysis'!$A$34</c:f>
              <c:strCache>
                <c:ptCount val="1"/>
                <c:pt idx="0">
                  <c:v>TOES</c:v>
                </c:pt>
              </c:strCache>
            </c:strRef>
          </c:tx>
          <c:spPr>
            <a:solidFill>
              <a:schemeClr val="accent4">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'Demographic Analysis'!$L$30:$P$31</c:f>
              <c:multiLvlStrCache>
                <c:ptCount val="5"/>
                <c:lvl>
                  <c:pt idx="0">
                    <c:v>Asian/PI</c:v>
                  </c:pt>
                  <c:pt idx="1">
                    <c:v>Black</c:v>
                  </c:pt>
                  <c:pt idx="2">
                    <c:v>Hispanic</c:v>
                  </c:pt>
                  <c:pt idx="3">
                    <c:v>White</c:v>
                  </c:pt>
                  <c:pt idx="4">
                    <c:v>Multi</c:v>
                  </c:pt>
                </c:lvl>
                <c:lvl>
                  <c:pt idx="0">
                    <c:v>2012</c:v>
                  </c:pt>
                </c:lvl>
              </c:multiLvlStrCache>
            </c:multiLvlStrRef>
          </c:cat>
          <c:val>
            <c:numRef>
              <c:f>'Demographic Analysis'!$L$34:$P$34</c:f>
              <c:numCache>
                <c:formatCode>General</c:formatCode>
                <c:ptCount val="5"/>
                <c:pt idx="0">
                  <c:v>8</c:v>
                </c:pt>
                <c:pt idx="1">
                  <c:v>36</c:v>
                </c:pt>
                <c:pt idx="2">
                  <c:v>0</c:v>
                </c:pt>
                <c:pt idx="3">
                  <c:v>11</c:v>
                </c:pt>
                <c:pt idx="4">
                  <c:v>8</c:v>
                </c:pt>
              </c:numCache>
            </c:numRef>
          </c:val>
        </c:ser>
        <c:dLbls>
          <c:dLblPos val="inEnd"/>
          <c:showLegendKey val="0"/>
          <c:showVal val="1"/>
          <c:showCatName val="0"/>
          <c:showSerName val="0"/>
          <c:showPercent val="0"/>
          <c:showBubbleSize val="0"/>
        </c:dLbls>
        <c:gapWidth val="219"/>
        <c:overlap val="-27"/>
        <c:axId val="239452448"/>
        <c:axId val="239455976"/>
      </c:barChart>
      <c:catAx>
        <c:axId val="23945244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Ethnic</a:t>
                </a:r>
                <a:r>
                  <a:rPr lang="en-US" baseline="0"/>
                  <a:t> Group</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455976"/>
        <c:crosses val="autoZero"/>
        <c:auto val="1"/>
        <c:lblAlgn val="ctr"/>
        <c:lblOffset val="100"/>
        <c:noMultiLvlLbl val="0"/>
      </c:catAx>
      <c:valAx>
        <c:axId val="2394559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Percentage of Students Not Meeting Expectations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452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2013 Ethnic</a:t>
            </a:r>
            <a:r>
              <a:rPr lang="en-US" baseline="0"/>
              <a:t> Group Comparison - Does Not Meet Expectations 3rd Grade CRCT Science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'Demographic Analysis'!$A$32</c:f>
              <c:strCache>
                <c:ptCount val="1"/>
                <c:pt idx="0">
                  <c:v>State</c:v>
                </c:pt>
              </c:strCache>
            </c:strRef>
          </c:tx>
          <c:spPr>
            <a:solidFill>
              <a:schemeClr val="accent6">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'Demographic Analysis'!$G$30:$K$31</c:f>
              <c:multiLvlStrCache>
                <c:ptCount val="5"/>
                <c:lvl>
                  <c:pt idx="0">
                    <c:v>Asian/PI</c:v>
                  </c:pt>
                  <c:pt idx="1">
                    <c:v>Black</c:v>
                  </c:pt>
                  <c:pt idx="2">
                    <c:v>Hispanic</c:v>
                  </c:pt>
                  <c:pt idx="3">
                    <c:v>White</c:v>
                  </c:pt>
                  <c:pt idx="4">
                    <c:v>Multi</c:v>
                  </c:pt>
                </c:lvl>
                <c:lvl>
                  <c:pt idx="0">
                    <c:v>2013</c:v>
                  </c:pt>
                </c:lvl>
              </c:multiLvlStrCache>
            </c:multiLvlStrRef>
          </c:cat>
          <c:val>
            <c:numRef>
              <c:f>'Demographic Analysis'!$G$32:$K$32</c:f>
              <c:numCache>
                <c:formatCode>General</c:formatCode>
                <c:ptCount val="5"/>
                <c:pt idx="0">
                  <c:v>11</c:v>
                </c:pt>
                <c:pt idx="1">
                  <c:v>35</c:v>
                </c:pt>
                <c:pt idx="2">
                  <c:v>25</c:v>
                </c:pt>
                <c:pt idx="3">
                  <c:v>11</c:v>
                </c:pt>
                <c:pt idx="4">
                  <c:v>17</c:v>
                </c:pt>
              </c:numCache>
            </c:numRef>
          </c:val>
        </c:ser>
        <c:ser>
          <c:idx val="1"/>
          <c:order val="1"/>
          <c:tx>
            <c:strRef>
              <c:f>'Demographic Analysis'!$A$33</c:f>
              <c:strCache>
                <c:ptCount val="1"/>
                <c:pt idx="0">
                  <c:v>District</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'Demographic Analysis'!$G$30:$K$31</c:f>
              <c:multiLvlStrCache>
                <c:ptCount val="5"/>
                <c:lvl>
                  <c:pt idx="0">
                    <c:v>Asian/PI</c:v>
                  </c:pt>
                  <c:pt idx="1">
                    <c:v>Black</c:v>
                  </c:pt>
                  <c:pt idx="2">
                    <c:v>Hispanic</c:v>
                  </c:pt>
                  <c:pt idx="3">
                    <c:v>White</c:v>
                  </c:pt>
                  <c:pt idx="4">
                    <c:v>Multi</c:v>
                  </c:pt>
                </c:lvl>
                <c:lvl>
                  <c:pt idx="0">
                    <c:v>2013</c:v>
                  </c:pt>
                </c:lvl>
              </c:multiLvlStrCache>
            </c:multiLvlStrRef>
          </c:cat>
          <c:val>
            <c:numRef>
              <c:f>'Demographic Analysis'!$G$33:$K$33</c:f>
              <c:numCache>
                <c:formatCode>General</c:formatCode>
                <c:ptCount val="5"/>
                <c:pt idx="0">
                  <c:v>25</c:v>
                </c:pt>
                <c:pt idx="1">
                  <c:v>22</c:v>
                </c:pt>
                <c:pt idx="2">
                  <c:v>17</c:v>
                </c:pt>
                <c:pt idx="3">
                  <c:v>12</c:v>
                </c:pt>
                <c:pt idx="4">
                  <c:v>0</c:v>
                </c:pt>
              </c:numCache>
            </c:numRef>
          </c:val>
        </c:ser>
        <c:ser>
          <c:idx val="2"/>
          <c:order val="2"/>
          <c:tx>
            <c:strRef>
              <c:f>'Demographic Analysis'!$A$34</c:f>
              <c:strCache>
                <c:ptCount val="1"/>
                <c:pt idx="0">
                  <c:v>TOES</c:v>
                </c:pt>
              </c:strCache>
            </c:strRef>
          </c:tx>
          <c:spPr>
            <a:solidFill>
              <a:schemeClr val="accent6">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'Demographic Analysis'!$G$30:$K$31</c:f>
              <c:multiLvlStrCache>
                <c:ptCount val="5"/>
                <c:lvl>
                  <c:pt idx="0">
                    <c:v>Asian/PI</c:v>
                  </c:pt>
                  <c:pt idx="1">
                    <c:v>Black</c:v>
                  </c:pt>
                  <c:pt idx="2">
                    <c:v>Hispanic</c:v>
                  </c:pt>
                  <c:pt idx="3">
                    <c:v>White</c:v>
                  </c:pt>
                  <c:pt idx="4">
                    <c:v>Multi</c:v>
                  </c:pt>
                </c:lvl>
                <c:lvl>
                  <c:pt idx="0">
                    <c:v>2013</c:v>
                  </c:pt>
                </c:lvl>
              </c:multiLvlStrCache>
            </c:multiLvlStrRef>
          </c:cat>
          <c:val>
            <c:numRef>
              <c:f>'Demographic Analysis'!$G$34:$K$34</c:f>
              <c:numCache>
                <c:formatCode>General</c:formatCode>
                <c:ptCount val="5"/>
                <c:pt idx="0">
                  <c:v>0</c:v>
                </c:pt>
                <c:pt idx="1">
                  <c:v>24</c:v>
                </c:pt>
                <c:pt idx="2">
                  <c:v>17</c:v>
                </c:pt>
                <c:pt idx="3">
                  <c:v>16</c:v>
                </c:pt>
                <c:pt idx="4">
                  <c:v>0</c:v>
                </c:pt>
              </c:numCache>
            </c:numRef>
          </c:val>
        </c:ser>
        <c:dLbls>
          <c:dLblPos val="inEnd"/>
          <c:showLegendKey val="0"/>
          <c:showVal val="1"/>
          <c:showCatName val="0"/>
          <c:showSerName val="0"/>
          <c:showPercent val="0"/>
          <c:showBubbleSize val="0"/>
        </c:dLbls>
        <c:gapWidth val="219"/>
        <c:overlap val="-27"/>
        <c:axId val="239456368"/>
        <c:axId val="240284384"/>
      </c:barChart>
      <c:catAx>
        <c:axId val="23945636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Ethnic</a:t>
                </a:r>
                <a:r>
                  <a:rPr lang="en-US" baseline="0"/>
                  <a:t> Group</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0284384"/>
        <c:crosses val="autoZero"/>
        <c:auto val="1"/>
        <c:lblAlgn val="ctr"/>
        <c:lblOffset val="100"/>
        <c:noMultiLvlLbl val="0"/>
      </c:catAx>
      <c:valAx>
        <c:axId val="2402843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Percentage</a:t>
                </a:r>
                <a:r>
                  <a:rPr lang="en-US" baseline="0"/>
                  <a:t> of Students Not Meeting Expectations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39456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2014 Ethnic</a:t>
            </a:r>
            <a:r>
              <a:rPr lang="en-US" baseline="0"/>
              <a:t> Group Comparison - Does Not Meet Expectations 3rd Grade CRCT Science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'Demographic Analysis'!$A$32</c:f>
              <c:strCache>
                <c:ptCount val="1"/>
                <c:pt idx="0">
                  <c:v>State</c:v>
                </c:pt>
              </c:strCache>
            </c:strRef>
          </c:tx>
          <c:spPr>
            <a:solidFill>
              <a:schemeClr val="accent1">
                <a:shade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'Demographic Analysis'!$B$30:$F$31</c:f>
              <c:multiLvlStrCache>
                <c:ptCount val="5"/>
                <c:lvl>
                  <c:pt idx="0">
                    <c:v>Asian/PI</c:v>
                  </c:pt>
                  <c:pt idx="1">
                    <c:v>Black</c:v>
                  </c:pt>
                  <c:pt idx="2">
                    <c:v>Hispanic</c:v>
                  </c:pt>
                  <c:pt idx="3">
                    <c:v>White</c:v>
                  </c:pt>
                  <c:pt idx="4">
                    <c:v>Multi</c:v>
                  </c:pt>
                </c:lvl>
                <c:lvl>
                  <c:pt idx="0">
                    <c:v>2014</c:v>
                  </c:pt>
                </c:lvl>
              </c:multiLvlStrCache>
            </c:multiLvlStrRef>
          </c:cat>
          <c:val>
            <c:numRef>
              <c:f>'Demographic Analysis'!$B$32:$F$32</c:f>
              <c:numCache>
                <c:formatCode>General</c:formatCode>
                <c:ptCount val="5"/>
                <c:pt idx="0">
                  <c:v>10</c:v>
                </c:pt>
                <c:pt idx="1">
                  <c:v>36</c:v>
                </c:pt>
                <c:pt idx="2">
                  <c:v>27</c:v>
                </c:pt>
                <c:pt idx="3">
                  <c:v>17</c:v>
                </c:pt>
                <c:pt idx="4">
                  <c:v>18</c:v>
                </c:pt>
              </c:numCache>
            </c:numRef>
          </c:val>
        </c:ser>
        <c:ser>
          <c:idx val="1"/>
          <c:order val="1"/>
          <c:tx>
            <c:strRef>
              <c:f>'Demographic Analysis'!$A$33</c:f>
              <c:strCache>
                <c:ptCount val="1"/>
                <c:pt idx="0">
                  <c:v>District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'Demographic Analysis'!$B$30:$F$31</c:f>
              <c:multiLvlStrCache>
                <c:ptCount val="5"/>
                <c:lvl>
                  <c:pt idx="0">
                    <c:v>Asian/PI</c:v>
                  </c:pt>
                  <c:pt idx="1">
                    <c:v>Black</c:v>
                  </c:pt>
                  <c:pt idx="2">
                    <c:v>Hispanic</c:v>
                  </c:pt>
                  <c:pt idx="3">
                    <c:v>White</c:v>
                  </c:pt>
                  <c:pt idx="4">
                    <c:v>Multi</c:v>
                  </c:pt>
                </c:lvl>
                <c:lvl>
                  <c:pt idx="0">
                    <c:v>2014</c:v>
                  </c:pt>
                </c:lvl>
              </c:multiLvlStrCache>
            </c:multiLvlStrRef>
          </c:cat>
          <c:val>
            <c:numRef>
              <c:f>'Demographic Analysis'!$B$33:$F$33</c:f>
              <c:numCache>
                <c:formatCode>General</c:formatCode>
                <c:ptCount val="5"/>
                <c:pt idx="0">
                  <c:v>0</c:v>
                </c:pt>
                <c:pt idx="1">
                  <c:v>35</c:v>
                </c:pt>
                <c:pt idx="2">
                  <c:v>8</c:v>
                </c:pt>
                <c:pt idx="3">
                  <c:v>15</c:v>
                </c:pt>
                <c:pt idx="4">
                  <c:v>21</c:v>
                </c:pt>
              </c:numCache>
            </c:numRef>
          </c:val>
        </c:ser>
        <c:ser>
          <c:idx val="2"/>
          <c:order val="2"/>
          <c:tx>
            <c:strRef>
              <c:f>'Demographic Analysis'!$A$34</c:f>
              <c:strCache>
                <c:ptCount val="1"/>
                <c:pt idx="0">
                  <c:v>TOES</c:v>
                </c:pt>
              </c:strCache>
            </c:strRef>
          </c:tx>
          <c:spPr>
            <a:solidFill>
              <a:schemeClr val="accent1">
                <a:tint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'Demographic Analysis'!$B$30:$F$31</c:f>
              <c:multiLvlStrCache>
                <c:ptCount val="5"/>
                <c:lvl>
                  <c:pt idx="0">
                    <c:v>Asian/PI</c:v>
                  </c:pt>
                  <c:pt idx="1">
                    <c:v>Black</c:v>
                  </c:pt>
                  <c:pt idx="2">
                    <c:v>Hispanic</c:v>
                  </c:pt>
                  <c:pt idx="3">
                    <c:v>White</c:v>
                  </c:pt>
                  <c:pt idx="4">
                    <c:v>Multi</c:v>
                  </c:pt>
                </c:lvl>
                <c:lvl>
                  <c:pt idx="0">
                    <c:v>2014</c:v>
                  </c:pt>
                </c:lvl>
              </c:multiLvlStrCache>
            </c:multiLvlStrRef>
          </c:cat>
          <c:val>
            <c:numRef>
              <c:f>'Demographic Analysis'!$B$34:$F$34</c:f>
              <c:numCache>
                <c:formatCode>General</c:formatCode>
                <c:ptCount val="5"/>
                <c:pt idx="0">
                  <c:v>0</c:v>
                </c:pt>
                <c:pt idx="1">
                  <c:v>37</c:v>
                </c:pt>
                <c:pt idx="2">
                  <c:v>8</c:v>
                </c:pt>
                <c:pt idx="3">
                  <c:v>15</c:v>
                </c:pt>
                <c:pt idx="4">
                  <c:v>30</c:v>
                </c:pt>
              </c:numCache>
            </c:numRef>
          </c:val>
        </c:ser>
        <c:dLbls>
          <c:dLblPos val="inEnd"/>
          <c:showLegendKey val="0"/>
          <c:showVal val="1"/>
          <c:showCatName val="0"/>
          <c:showSerName val="0"/>
          <c:showPercent val="0"/>
          <c:showBubbleSize val="0"/>
        </c:dLbls>
        <c:gapWidth val="219"/>
        <c:overlap val="-27"/>
        <c:axId val="240285168"/>
        <c:axId val="240281640"/>
      </c:barChart>
      <c:catAx>
        <c:axId val="24028516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Ethnic Group</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0281640"/>
        <c:crosses val="autoZero"/>
        <c:auto val="1"/>
        <c:lblAlgn val="ctr"/>
        <c:lblOffset val="100"/>
        <c:noMultiLvlLbl val="0"/>
      </c:catAx>
      <c:valAx>
        <c:axId val="2402816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Percentage</a:t>
                </a:r>
                <a:r>
                  <a:rPr lang="en-US" baseline="0"/>
                  <a:t> of Students Not Meeting Expectations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0285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withinLinear" id="17">
  <a:schemeClr val="accent4"/>
</cs:colorStyle>
</file>

<file path=ppt/charts/colors1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Reversed" id="26">
  <a:schemeClr val="accent6"/>
</cs:colorStyle>
</file>

<file path=ppt/charts/colors4.xml><?xml version="1.0" encoding="utf-8"?>
<cs:colorStyle xmlns:cs="http://schemas.microsoft.com/office/drawing/2012/chartStyle" xmlns:a="http://schemas.openxmlformats.org/drawingml/2006/main" meth="withinLinear" id="14">
  <a:schemeClr val="accent1"/>
</cs:colorStyle>
</file>

<file path=ppt/charts/colors5.xml><?xml version="1.0" encoding="utf-8"?>
<cs:colorStyle xmlns:cs="http://schemas.microsoft.com/office/drawing/2012/chartStyle" xmlns:a="http://schemas.openxmlformats.org/drawingml/2006/main" meth="withinLinear" id="19">
  <a:schemeClr val="accent6"/>
</cs:colorStyle>
</file>

<file path=ppt/charts/colors6.xml><?xml version="1.0" encoding="utf-8"?>
<cs:colorStyle xmlns:cs="http://schemas.microsoft.com/office/drawing/2012/chartStyle" xmlns:a="http://schemas.openxmlformats.org/drawingml/2006/main" meth="withinLinearReversed" id="26">
  <a:schemeClr val="accent6"/>
</cs:colorStyle>
</file>

<file path=ppt/charts/colors7.xml><?xml version="1.0" encoding="utf-8"?>
<cs:colorStyle xmlns:cs="http://schemas.microsoft.com/office/drawing/2012/chartStyle" xmlns:a="http://schemas.openxmlformats.org/drawingml/2006/main" meth="withinLinear" id="17">
  <a:schemeClr val="accent4"/>
</cs:colorStyle>
</file>

<file path=ppt/charts/colors8.xml><?xml version="1.0" encoding="utf-8"?>
<cs:colorStyle xmlns:cs="http://schemas.microsoft.com/office/drawing/2012/chartStyle" xmlns:a="http://schemas.openxmlformats.org/drawingml/2006/main" meth="withinLinear" id="19">
  <a:schemeClr val="accent6"/>
</cs:colorStyle>
</file>

<file path=ppt/charts/colors9.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20">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4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5/6/2015</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r>
              <a:rPr lang="en-US" dirty="0"/>
              <a:t>
              </a:t>
            </a:r>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43B39-165A-4B68-AA5C-581F5336313C}" type="datetimeFigureOut">
              <a:rPr lang="en-US" dirty="0"/>
              <a:t>5/6/2015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2C8C57-33F9-4259-AC4F-0E3F5BEC9B94}" type="datetimeFigureOut">
              <a:rPr lang="en-US" dirty="0"/>
              <a:t>5/6/2015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en-US" smtClean="0"/>
              <a:t>Click to edit Master title style</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48772B-8FA2-401F-A0A1-A59855EDBC3E}" type="datetimeFigureOut">
              <a:rPr lang="en-US" dirty="0"/>
              <a:t>5/6/2015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DD5BDE-5A90-4611-82E9-0FC5746D30C5}" type="datetimeFigureOut">
              <a:rPr lang="en-US" dirty="0"/>
              <a:t>5/6/2015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5/6/2015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5/6/2015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5/6/2015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5/6/2015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5/6/2015</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9472EB-AC54-4713-BFC2-BEB621108C63}" type="datetimeFigureOut">
              <a:rPr lang="en-US" dirty="0"/>
              <a:t>5/6/2015</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5/6/2015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5/6/2015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5/6/2015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5/6/2015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ED06B6-C816-4861-964D-15A98395707D}" type="datetimeFigureOut">
              <a:rPr lang="en-US" dirty="0"/>
              <a:t>5/6/2015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B1A8AB-EA7C-4B1B-9D73-E2551851FABE}" type="datetimeFigureOut">
              <a:rPr lang="en-US" dirty="0"/>
              <a:t>5/6/2015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5/6/2015</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r>
              <a:rPr lang="en-US" dirty="0"/>
              <a:t>
              </a:t>
            </a:r>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Twin Oaks Elementary School Data Overview 2014</a:t>
            </a:r>
            <a:endParaRPr lang="en-US" dirty="0"/>
          </a:p>
        </p:txBody>
      </p:sp>
      <p:sp>
        <p:nvSpPr>
          <p:cNvPr id="3" name="Subtitle 2"/>
          <p:cNvSpPr>
            <a:spLocks noGrp="1"/>
          </p:cNvSpPr>
          <p:nvPr>
            <p:ph type="subTitle" idx="1"/>
          </p:nvPr>
        </p:nvSpPr>
        <p:spPr>
          <a:xfrm>
            <a:off x="1154955" y="4777380"/>
            <a:ext cx="8825658" cy="1185538"/>
          </a:xfrm>
        </p:spPr>
        <p:txBody>
          <a:bodyPr>
            <a:normAutofit fontScale="92500" lnSpcReduction="20000"/>
          </a:bodyPr>
          <a:lstStyle/>
          <a:p>
            <a:r>
              <a:rPr lang="en-US" dirty="0" smtClean="0"/>
              <a:t>3</a:t>
            </a:r>
            <a:r>
              <a:rPr lang="en-US" baseline="30000" dirty="0" smtClean="0"/>
              <a:t>rd</a:t>
            </a:r>
            <a:r>
              <a:rPr lang="en-US" dirty="0" smtClean="0"/>
              <a:t> Grade science criterion referenced competency test</a:t>
            </a:r>
          </a:p>
          <a:p>
            <a:r>
              <a:rPr lang="en-US" dirty="0" smtClean="0"/>
              <a:t>Presented by: Natalie Crosby</a:t>
            </a:r>
          </a:p>
          <a:p>
            <a:r>
              <a:rPr lang="en-US" dirty="0" smtClean="0"/>
              <a:t>Screencast </a:t>
            </a:r>
            <a:r>
              <a:rPr lang="en-US" dirty="0"/>
              <a:t>presentation available at: https://www.youtube.com/watch?v=6Y9Rj4F1OhE&amp;feature=youtu.be&amp;hd=1</a:t>
            </a:r>
          </a:p>
        </p:txBody>
      </p:sp>
    </p:spTree>
    <p:extLst>
      <p:ext uri="{BB962C8B-B14F-4D97-AF65-F5344CB8AC3E}">
        <p14:creationId xmlns:p14="http://schemas.microsoft.com/office/powerpoint/2010/main" val="22581744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Ethnic Group Comparison: </a:t>
            </a:r>
            <a:r>
              <a:rPr lang="en-US" dirty="0" smtClean="0"/>
              <a:t>2013, </a:t>
            </a:r>
            <a:r>
              <a:rPr lang="en-US" dirty="0"/>
              <a:t>Does Not Meet Expectations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6586275"/>
              </p:ext>
            </p:extLst>
          </p:nvPr>
        </p:nvGraphicFramePr>
        <p:xfrm>
          <a:off x="1155700" y="2628900"/>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97484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Ethnic Group Comparison: </a:t>
            </a:r>
            <a:r>
              <a:rPr lang="en-US" dirty="0" smtClean="0"/>
              <a:t>2014, </a:t>
            </a:r>
            <a:r>
              <a:rPr lang="en-US" dirty="0"/>
              <a:t>Does Not Meet Expectations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98300835"/>
              </p:ext>
            </p:extLst>
          </p:nvPr>
        </p:nvGraphicFramePr>
        <p:xfrm>
          <a:off x="1155700" y="2603500"/>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78932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Black/Non-Hispanic Student Comparison – Does Not Meet Expectations</a:t>
            </a:r>
            <a:endParaRPr lang="en-US" sz="3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41204460"/>
              </p:ext>
            </p:extLst>
          </p:nvPr>
        </p:nvGraphicFramePr>
        <p:xfrm>
          <a:off x="1155700" y="2603500"/>
          <a:ext cx="9248689" cy="39785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5508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White and Black Percent of Students Not Meeting Expectations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4806007"/>
              </p:ext>
            </p:extLst>
          </p:nvPr>
        </p:nvGraphicFramePr>
        <p:xfrm>
          <a:off x="1155699" y="2603499"/>
          <a:ext cx="9353461" cy="40162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26064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Comparison by Domain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8119253"/>
              </p:ext>
            </p:extLst>
          </p:nvPr>
        </p:nvGraphicFramePr>
        <p:xfrm>
          <a:off x="1155700" y="2603499"/>
          <a:ext cx="9298116" cy="38632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416508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Percent Correct by Domain 2012 - 2014</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7785234"/>
              </p:ext>
            </p:extLst>
          </p:nvPr>
        </p:nvGraphicFramePr>
        <p:xfrm>
          <a:off x="1155700" y="2603499"/>
          <a:ext cx="9199262" cy="38384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65712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579550" y="2603499"/>
            <a:ext cx="11294772" cy="3810179"/>
          </a:xfrm>
        </p:spPr>
        <p:txBody>
          <a:bodyPr>
            <a:normAutofit lnSpcReduction="10000"/>
          </a:bodyPr>
          <a:lstStyle/>
          <a:p>
            <a:r>
              <a:rPr lang="en-US" dirty="0" smtClean="0"/>
              <a:t>3</a:t>
            </a:r>
            <a:r>
              <a:rPr lang="en-US" baseline="30000" dirty="0" smtClean="0"/>
              <a:t>rd</a:t>
            </a:r>
            <a:r>
              <a:rPr lang="en-US" dirty="0" smtClean="0"/>
              <a:t> grade students at Twin Oaks Elementary School students had a higher percentage of students meet or exceed proficiency on the 3</a:t>
            </a:r>
            <a:r>
              <a:rPr lang="en-US" baseline="30000" dirty="0" smtClean="0"/>
              <a:t>rd</a:t>
            </a:r>
            <a:r>
              <a:rPr lang="en-US" dirty="0" smtClean="0"/>
              <a:t> Grade Science CRCT as compared with other students in the state and had higher percentage of students exceed proficiency as compared with other students in the district. </a:t>
            </a:r>
          </a:p>
          <a:p>
            <a:r>
              <a:rPr lang="en-US" dirty="0" smtClean="0"/>
              <a:t>In 2013</a:t>
            </a:r>
            <a:r>
              <a:rPr lang="en-US" dirty="0"/>
              <a:t> </a:t>
            </a:r>
            <a:r>
              <a:rPr lang="en-US" dirty="0" smtClean="0"/>
              <a:t>and 2014, there was a higher percentage of special education students not meeting proficiency than the state average. There has been a 16% increase of these students not meeting proficiency since 2012.</a:t>
            </a:r>
          </a:p>
          <a:p>
            <a:r>
              <a:rPr lang="en-US" dirty="0" smtClean="0"/>
              <a:t>In 2014, there was a 21% achievement gap between white, non-Hispanic students and black, non-Hispanic students. The percent of black students not meeting expectations was only 1% higher than the state average.</a:t>
            </a:r>
          </a:p>
          <a:p>
            <a:r>
              <a:rPr lang="en-US" dirty="0" smtClean="0"/>
              <a:t>The percent correct on each domain of the 3</a:t>
            </a:r>
            <a:r>
              <a:rPr lang="en-US" baseline="30000" dirty="0" smtClean="0"/>
              <a:t>rd</a:t>
            </a:r>
            <a:r>
              <a:rPr lang="en-US" dirty="0"/>
              <a:t> </a:t>
            </a:r>
            <a:r>
              <a:rPr lang="en-US" dirty="0" smtClean="0"/>
              <a:t>Grade CRCT has declined from 2012 to 2014.  This is most evident in the 5% drop seen in the Earth Science domain. However, the percent correct in each domain is higher than the state average.</a:t>
            </a:r>
          </a:p>
          <a:p>
            <a:endParaRPr lang="en-US" dirty="0"/>
          </a:p>
        </p:txBody>
      </p:sp>
    </p:spTree>
    <p:extLst>
      <p:ext uri="{BB962C8B-B14F-4D97-AF65-F5344CB8AC3E}">
        <p14:creationId xmlns:p14="http://schemas.microsoft.com/office/powerpoint/2010/main" val="31815690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Are there any policies in place that would contribute to the achievement gap between white students and black students? Regular education students and special education students? What are they?</a:t>
            </a:r>
          </a:p>
          <a:p>
            <a:r>
              <a:rPr lang="en-US" dirty="0" smtClean="0"/>
              <a:t>Where there any changes that occurred in 3</a:t>
            </a:r>
            <a:r>
              <a:rPr lang="en-US" baseline="30000" dirty="0" smtClean="0"/>
              <a:t>rd</a:t>
            </a:r>
            <a:r>
              <a:rPr lang="en-US" dirty="0" smtClean="0"/>
              <a:t> grade science curriculum, teaching strategies, or instructional materials that might have caused the decline seen from 2012 to 2014? What were they?</a:t>
            </a:r>
          </a:p>
          <a:p>
            <a:r>
              <a:rPr lang="en-US" dirty="0" smtClean="0"/>
              <a:t>Declines in all strands were noticed in the 2014 data but most specifically in earth science. What kinds of analysis could be performed or are already in place to identify more specific issues that students have with this content?</a:t>
            </a:r>
          </a:p>
          <a:p>
            <a:endParaRPr lang="en-US" dirty="0"/>
          </a:p>
        </p:txBody>
      </p:sp>
    </p:spTree>
    <p:extLst>
      <p:ext uri="{BB962C8B-B14F-4D97-AF65-F5344CB8AC3E}">
        <p14:creationId xmlns:p14="http://schemas.microsoft.com/office/powerpoint/2010/main" val="2833460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sz="2000" dirty="0" smtClean="0"/>
              <a:t>Twin Oaks teachers and administrators have sought to look more closely at 3</a:t>
            </a:r>
            <a:r>
              <a:rPr lang="en-US" sz="2000" baseline="30000" dirty="0" smtClean="0"/>
              <a:t>rd</a:t>
            </a:r>
            <a:r>
              <a:rPr lang="en-US" sz="2000" dirty="0" smtClean="0"/>
              <a:t> grade science CRCT data to determine whether changes to the curriculum or instructional strategies need to be made.</a:t>
            </a:r>
          </a:p>
          <a:p>
            <a:r>
              <a:rPr lang="en-US" sz="2000" dirty="0" smtClean="0"/>
              <a:t>In addition, data was analyzed to determine if there is an existing achievement gap in 3</a:t>
            </a:r>
            <a:r>
              <a:rPr lang="en-US" sz="2000" baseline="30000" dirty="0" smtClean="0"/>
              <a:t>rd</a:t>
            </a:r>
            <a:r>
              <a:rPr lang="en-US" sz="2000" dirty="0" smtClean="0"/>
              <a:t> grade science and if so, how large the gap is.</a:t>
            </a:r>
          </a:p>
          <a:p>
            <a:r>
              <a:rPr lang="en-US" sz="2000" dirty="0" smtClean="0"/>
              <a:t>The graphs seen in this presentation serve to look more deeply at student-learning data to obtain the largest possible amount of information. </a:t>
            </a:r>
          </a:p>
          <a:p>
            <a:endParaRPr lang="en-US" dirty="0"/>
          </a:p>
        </p:txBody>
      </p:sp>
    </p:spTree>
    <p:extLst>
      <p:ext uri="{BB962C8B-B14F-4D97-AF65-F5344CB8AC3E}">
        <p14:creationId xmlns:p14="http://schemas.microsoft.com/office/powerpoint/2010/main" val="795472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aseline="30000" dirty="0" smtClean="0"/>
              <a:t>rd</a:t>
            </a:r>
            <a:r>
              <a:rPr lang="en-US" dirty="0" smtClean="0"/>
              <a:t> Grade Student Population Overview</a:t>
            </a:r>
            <a:endParaRPr lang="en-US" dirty="0"/>
          </a:p>
        </p:txBody>
      </p:sp>
      <p:sp>
        <p:nvSpPr>
          <p:cNvPr id="3" name="Content Placeholder 2"/>
          <p:cNvSpPr>
            <a:spLocks noGrp="1"/>
          </p:cNvSpPr>
          <p:nvPr>
            <p:ph idx="1"/>
          </p:nvPr>
        </p:nvSpPr>
        <p:spPr/>
        <p:txBody>
          <a:bodyPr>
            <a:normAutofit/>
          </a:bodyPr>
          <a:lstStyle/>
          <a:p>
            <a:r>
              <a:rPr lang="en-US" sz="2000" dirty="0" smtClean="0"/>
              <a:t>2012: Students Tested - 199</a:t>
            </a:r>
          </a:p>
          <a:p>
            <a:r>
              <a:rPr lang="en-US" sz="2000" dirty="0" smtClean="0"/>
              <a:t>2013: Students Tested - 225</a:t>
            </a:r>
          </a:p>
          <a:p>
            <a:r>
              <a:rPr lang="en-US" sz="2000" dirty="0" smtClean="0"/>
              <a:t>2014: Students Tested - 250</a:t>
            </a:r>
            <a:endParaRPr lang="en-US" sz="2000" dirty="0"/>
          </a:p>
        </p:txBody>
      </p:sp>
      <p:graphicFrame>
        <p:nvGraphicFramePr>
          <p:cNvPr id="6" name="Chart 5"/>
          <p:cNvGraphicFramePr>
            <a:graphicFrameLocks/>
          </p:cNvGraphicFramePr>
          <p:nvPr>
            <p:extLst>
              <p:ext uri="{D42A27DB-BD31-4B8C-83A1-F6EECF244321}">
                <p14:modId xmlns:p14="http://schemas.microsoft.com/office/powerpoint/2010/main" val="2390392446"/>
              </p:ext>
            </p:extLst>
          </p:nvPr>
        </p:nvGraphicFramePr>
        <p:xfrm>
          <a:off x="5090983" y="2603500"/>
          <a:ext cx="6685005" cy="38879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78680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Ethnic Group Comparison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20202116"/>
              </p:ext>
            </p:extLst>
          </p:nvPr>
        </p:nvGraphicFramePr>
        <p:xfrm>
          <a:off x="1155700" y="2603499"/>
          <a:ext cx="9306354" cy="38632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969339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aseline="30000" dirty="0" smtClean="0"/>
              <a:t>rd</a:t>
            </a:r>
            <a:r>
              <a:rPr lang="en-US" dirty="0" smtClean="0"/>
              <a:t> Grade Science Performance Comparison 2012 - 2014</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34187830"/>
              </p:ext>
            </p:extLst>
          </p:nvPr>
        </p:nvGraphicFramePr>
        <p:xfrm>
          <a:off x="1155700" y="2603500"/>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67210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Twin Oaks Elementary 3</a:t>
            </a:r>
            <a:r>
              <a:rPr lang="en-US" baseline="30000" dirty="0" smtClean="0"/>
              <a:t>rd</a:t>
            </a:r>
            <a:r>
              <a:rPr lang="en-US" dirty="0" smtClean="0"/>
              <a:t> Grade Science Summary 2012 - 2014</a:t>
            </a:r>
            <a:endParaRPr lang="en-US"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47541930"/>
              </p:ext>
            </p:extLst>
          </p:nvPr>
        </p:nvGraphicFramePr>
        <p:xfrm>
          <a:off x="1155700" y="2603499"/>
          <a:ext cx="8824913" cy="38467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82481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Regular Program Students Versus Special Education Students - Does Not Meet Expectations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305679"/>
              </p:ext>
            </p:extLst>
          </p:nvPr>
        </p:nvGraphicFramePr>
        <p:xfrm>
          <a:off x="1155700" y="2603500"/>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05069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Special </a:t>
            </a:r>
            <a:r>
              <a:rPr lang="en-US" sz="3200" dirty="0"/>
              <a:t>Education Students </a:t>
            </a:r>
            <a:r>
              <a:rPr lang="en-US" sz="3200" dirty="0" smtClean="0"/>
              <a:t>State, District, School Comparison - </a:t>
            </a:r>
            <a:r>
              <a:rPr lang="en-US" sz="3200" dirty="0"/>
              <a:t>Does Not Meet Expectations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86281158"/>
              </p:ext>
            </p:extLst>
          </p:nvPr>
        </p:nvGraphicFramePr>
        <p:xfrm>
          <a:off x="1155700" y="2603499"/>
          <a:ext cx="8824913" cy="38632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2682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Ethnic Group Comparison: 2012, Does Not Meet Expectations</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050208017"/>
              </p:ext>
            </p:extLst>
          </p:nvPr>
        </p:nvGraphicFramePr>
        <p:xfrm>
          <a:off x="1155700" y="2603500"/>
          <a:ext cx="8824913" cy="3416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370821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1922</TotalTime>
  <Words>745</Words>
  <Application>Microsoft Office PowerPoint</Application>
  <PresentationFormat>Widescreen</PresentationFormat>
  <Paragraphs>70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Ion Boardroom</vt:lpstr>
      <vt:lpstr>Twin Oaks Elementary School Data Overview 2014</vt:lpstr>
      <vt:lpstr>Purpose</vt:lpstr>
      <vt:lpstr>3rd Grade Student Population Overview</vt:lpstr>
      <vt:lpstr>2014 Ethnic Group Comparison</vt:lpstr>
      <vt:lpstr>3rd Grade Science Performance Comparison 2012 - 2014</vt:lpstr>
      <vt:lpstr>Twin Oaks Elementary 3rd Grade Science Summary 2012 - 2014</vt:lpstr>
      <vt:lpstr>Regular Program Students Versus Special Education Students - Does Not Meet Expectations</vt:lpstr>
      <vt:lpstr>Special Education Students State, District, School Comparison - Does Not Meet Expectations</vt:lpstr>
      <vt:lpstr>Ethnic Group Comparison: 2012, Does Not Meet Expectations</vt:lpstr>
      <vt:lpstr>Ethnic Group Comparison: 2013, Does Not Meet Expectations</vt:lpstr>
      <vt:lpstr>Ethnic Group Comparison: 2014, Does Not Meet Expectations</vt:lpstr>
      <vt:lpstr>Black/Non-Hispanic Student Comparison – Does Not Meet Expectations</vt:lpstr>
      <vt:lpstr>White and Black Percent of Students Not Meeting Expectations</vt:lpstr>
      <vt:lpstr>2014 Comparison by Domain</vt:lpstr>
      <vt:lpstr>Percent Correct by Domain 2012 - 2014</vt:lpstr>
      <vt:lpstr>Summary</vt:lpstr>
      <vt:lpstr>Discussion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Twin Oaks Elementary School Data Overview 2014</dc:title>
  <dc:creator>Crosby Natalie</dc:creator>
  <cp:lastModifiedBy>Crosby Natalie</cp:lastModifiedBy>
  <cp:revision>15</cp:revision>
  <dcterms:created xsi:type="dcterms:W3CDTF">2015-04-17T13:17:56Z</dcterms:created>
  <dcterms:modified xsi:type="dcterms:W3CDTF">2015-05-06T13:08:31Z</dcterms:modified>
</cp:coreProperties>
</file>